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C84B42"/>
    <a:srgbClr val="7FC349"/>
    <a:srgbClr val="18A0DB"/>
    <a:srgbClr val="DE1E5A"/>
    <a:srgbClr val="BC0105"/>
    <a:srgbClr val="4DB1E3"/>
    <a:srgbClr val="80C1EB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76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35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0.png"/><Relationship Id="rId7" Type="http://schemas.openxmlformats.org/officeDocument/2006/relationships/image" Target="../media/image4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/>
          <p:nvPr/>
        </p:nvSpPr>
        <p:spPr>
          <a:xfrm>
            <a:off x="5685362" y="2912743"/>
            <a:ext cx="1564771" cy="345181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3768309" y="2898182"/>
            <a:ext cx="1564771" cy="345181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1851256" y="2898182"/>
            <a:ext cx="1564771" cy="345181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Staying Alive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0884" y="1431301"/>
            <a:ext cx="7632700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Animals need to eat to stay alive.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Different animals eat different types of food.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Which of these animals does </a:t>
            </a:r>
            <a:r>
              <a:rPr lang="en-GB" b="1" dirty="0"/>
              <a:t>not </a:t>
            </a:r>
            <a:r>
              <a:rPr lang="en-GB" dirty="0"/>
              <a:t>eat</a:t>
            </a:r>
            <a:r>
              <a:rPr lang="en-GB" b="1" dirty="0"/>
              <a:t> </a:t>
            </a:r>
            <a:r>
              <a:rPr lang="en-GB" dirty="0"/>
              <a:t>grass? 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2153953" y="4099902"/>
            <a:ext cx="1032933" cy="1032933"/>
            <a:chOff x="925589" y="2939686"/>
            <a:chExt cx="1032933" cy="1032933"/>
          </a:xfrm>
        </p:grpSpPr>
        <p:sp>
          <p:nvSpPr>
            <p:cNvPr id="7" name="Oval 6"/>
            <p:cNvSpPr/>
            <p:nvPr/>
          </p:nvSpPr>
          <p:spPr>
            <a:xfrm>
              <a:off x="925589" y="2939686"/>
              <a:ext cx="1032933" cy="10329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Rectangle 1"/>
            <p:cNvSpPr/>
            <p:nvPr/>
          </p:nvSpPr>
          <p:spPr>
            <a:xfrm>
              <a:off x="1024211" y="3252801"/>
              <a:ext cx="80182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rabbit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046398" y="4099902"/>
            <a:ext cx="1032933" cy="1032933"/>
            <a:chOff x="4050768" y="2912533"/>
            <a:chExt cx="1032933" cy="1032933"/>
          </a:xfrm>
        </p:grpSpPr>
        <p:sp>
          <p:nvSpPr>
            <p:cNvPr id="9" name="Oval 8"/>
            <p:cNvSpPr/>
            <p:nvPr/>
          </p:nvSpPr>
          <p:spPr>
            <a:xfrm>
              <a:off x="4050768" y="2912533"/>
              <a:ext cx="1032933" cy="10329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4260754" y="3244334"/>
              <a:ext cx="58862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cow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005848" y="4099902"/>
            <a:ext cx="1032933" cy="1032933"/>
            <a:chOff x="7070059" y="2939686"/>
            <a:chExt cx="1032933" cy="1032933"/>
          </a:xfrm>
        </p:grpSpPr>
        <p:sp>
          <p:nvSpPr>
            <p:cNvPr id="10" name="Oval 9"/>
            <p:cNvSpPr/>
            <p:nvPr/>
          </p:nvSpPr>
          <p:spPr>
            <a:xfrm>
              <a:off x="7070059" y="2939686"/>
              <a:ext cx="1032933" cy="10329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7301031" y="3244334"/>
              <a:ext cx="57099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lion</a:t>
              </a:r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431" y="3091876"/>
            <a:ext cx="1077976" cy="9190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66189" y="3050637"/>
            <a:ext cx="1331674" cy="9539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27658" y="3091876"/>
            <a:ext cx="1289484" cy="930616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2131431" y="5221767"/>
            <a:ext cx="1032933" cy="1032933"/>
            <a:chOff x="6761120" y="2982276"/>
            <a:chExt cx="1032933" cy="1032933"/>
          </a:xfrm>
        </p:grpSpPr>
        <p:sp>
          <p:nvSpPr>
            <p:cNvPr id="18" name="Oval 17"/>
            <p:cNvSpPr/>
            <p:nvPr/>
          </p:nvSpPr>
          <p:spPr>
            <a:xfrm>
              <a:off x="6761120" y="2982276"/>
              <a:ext cx="1032933" cy="1032933"/>
            </a:xfrm>
            <a:prstGeom prst="ellipse">
              <a:avLst/>
            </a:prstGeom>
            <a:solidFill>
              <a:srgbClr val="7FC3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7208" y="3224374"/>
              <a:ext cx="920884" cy="475169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4046398" y="5221767"/>
            <a:ext cx="1032933" cy="1032933"/>
            <a:chOff x="6761120" y="2982276"/>
            <a:chExt cx="1032933" cy="1032933"/>
          </a:xfrm>
        </p:grpSpPr>
        <p:sp>
          <p:nvSpPr>
            <p:cNvPr id="22" name="Oval 21"/>
            <p:cNvSpPr/>
            <p:nvPr/>
          </p:nvSpPr>
          <p:spPr>
            <a:xfrm>
              <a:off x="6761120" y="2982276"/>
              <a:ext cx="1032933" cy="1032933"/>
            </a:xfrm>
            <a:prstGeom prst="ellipse">
              <a:avLst/>
            </a:prstGeom>
            <a:solidFill>
              <a:srgbClr val="7FC3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7208" y="3224374"/>
              <a:ext cx="920884" cy="475169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6005847" y="5221767"/>
            <a:ext cx="1032933" cy="1032933"/>
            <a:chOff x="6868979" y="5302529"/>
            <a:chExt cx="1032933" cy="1032933"/>
          </a:xfrm>
        </p:grpSpPr>
        <p:sp>
          <p:nvSpPr>
            <p:cNvPr id="24" name="Oval 23"/>
            <p:cNvSpPr/>
            <p:nvPr/>
          </p:nvSpPr>
          <p:spPr>
            <a:xfrm>
              <a:off x="6868979" y="5302529"/>
              <a:ext cx="1032933" cy="1032933"/>
            </a:xfrm>
            <a:prstGeom prst="ellipse">
              <a:avLst/>
            </a:prstGeom>
            <a:solidFill>
              <a:srgbClr val="C84B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9603" y="5609910"/>
              <a:ext cx="977209" cy="4098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ounded Rectangle 36"/>
          <p:cNvSpPr/>
          <p:nvPr/>
        </p:nvSpPr>
        <p:spPr>
          <a:xfrm>
            <a:off x="6810889" y="2205013"/>
            <a:ext cx="1321574" cy="240343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4995932" y="2205013"/>
            <a:ext cx="1321574" cy="240343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3017450" y="2205013"/>
            <a:ext cx="1321574" cy="240343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1007830" y="2205013"/>
            <a:ext cx="1321574" cy="240343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Carnivores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762000" y="128168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Some animals eat other animals.</a:t>
            </a:r>
          </a:p>
          <a:p>
            <a:r>
              <a:rPr lang="en-GB" dirty="0"/>
              <a:t>These animals are called </a:t>
            </a:r>
            <a:r>
              <a:rPr lang="en-GB" b="1" dirty="0"/>
              <a:t>carnivores</a:t>
            </a:r>
            <a:r>
              <a:rPr lang="en-GB" dirty="0"/>
              <a:t>.</a:t>
            </a:r>
          </a:p>
          <a:p>
            <a:r>
              <a:rPr lang="en-GB" dirty="0"/>
              <a:t>Carnivores eat:</a:t>
            </a:r>
          </a:p>
        </p:txBody>
      </p:sp>
      <p:sp>
        <p:nvSpPr>
          <p:cNvPr id="8" name="Rectangle 7"/>
          <p:cNvSpPr/>
          <p:nvPr/>
        </p:nvSpPr>
        <p:spPr>
          <a:xfrm>
            <a:off x="896855" y="4722658"/>
            <a:ext cx="2117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and other animals: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1074661" y="2311864"/>
            <a:ext cx="1186543" cy="2038455"/>
            <a:chOff x="1074661" y="2311864"/>
            <a:chExt cx="1186543" cy="2038455"/>
          </a:xfrm>
        </p:grpSpPr>
        <p:grpSp>
          <p:nvGrpSpPr>
            <p:cNvPr id="19" name="Group 18"/>
            <p:cNvGrpSpPr/>
            <p:nvPr/>
          </p:nvGrpSpPr>
          <p:grpSpPr>
            <a:xfrm>
              <a:off x="1074661" y="2311864"/>
              <a:ext cx="1186543" cy="1032933"/>
              <a:chOff x="1074661" y="2382840"/>
              <a:chExt cx="1186543" cy="1032933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1151465" y="2382840"/>
                <a:ext cx="1032933" cy="103293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" name="Rectangle 3"/>
              <p:cNvSpPr/>
              <p:nvPr/>
            </p:nvSpPr>
            <p:spPr>
              <a:xfrm>
                <a:off x="1074661" y="2705206"/>
                <a:ext cx="118654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mammals</a:t>
                </a:r>
              </a:p>
            </p:txBody>
          </p:sp>
        </p:grp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2539" y="3343788"/>
              <a:ext cx="723260" cy="1006531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3140768" y="2311864"/>
            <a:ext cx="1068454" cy="1626507"/>
            <a:chOff x="3140768" y="2311864"/>
            <a:chExt cx="1068454" cy="1626507"/>
          </a:xfrm>
        </p:grpSpPr>
        <p:grpSp>
          <p:nvGrpSpPr>
            <p:cNvPr id="18" name="Group 17"/>
            <p:cNvGrpSpPr/>
            <p:nvPr/>
          </p:nvGrpSpPr>
          <p:grpSpPr>
            <a:xfrm>
              <a:off x="3158530" y="2311864"/>
              <a:ext cx="1032933" cy="1032933"/>
              <a:chOff x="3087509" y="2382840"/>
              <a:chExt cx="1032933" cy="1032933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3087509" y="2382840"/>
                <a:ext cx="1032933" cy="103293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3327296" y="2705206"/>
                <a:ext cx="55335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fish</a:t>
                </a:r>
              </a:p>
            </p:txBody>
          </p:sp>
        </p:grp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0768" y="3634621"/>
              <a:ext cx="1068454" cy="303750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5140253" y="2311864"/>
            <a:ext cx="1032933" cy="1941589"/>
            <a:chOff x="5140253" y="2311864"/>
            <a:chExt cx="1032933" cy="1941589"/>
          </a:xfrm>
        </p:grpSpPr>
        <p:grpSp>
          <p:nvGrpSpPr>
            <p:cNvPr id="16" name="Group 15"/>
            <p:cNvGrpSpPr/>
            <p:nvPr/>
          </p:nvGrpSpPr>
          <p:grpSpPr>
            <a:xfrm>
              <a:off x="5140253" y="2311864"/>
              <a:ext cx="1032933" cy="1032933"/>
              <a:chOff x="4872150" y="2382840"/>
              <a:chExt cx="1032933" cy="1032933"/>
            </a:xfrm>
          </p:grpSpPr>
          <p:sp>
            <p:nvSpPr>
              <p:cNvPr id="11" name="Oval 10"/>
              <p:cNvSpPr/>
              <p:nvPr/>
            </p:nvSpPr>
            <p:spPr>
              <a:xfrm>
                <a:off x="4872150" y="2382840"/>
                <a:ext cx="1032933" cy="103293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5052735" y="2717800"/>
                <a:ext cx="68961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birds</a:t>
                </a:r>
              </a:p>
            </p:txBody>
          </p:sp>
        </p:grp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0838" y="3440653"/>
              <a:ext cx="754522" cy="812800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6931393" y="2311863"/>
            <a:ext cx="1174769" cy="1871595"/>
            <a:chOff x="6931393" y="2311863"/>
            <a:chExt cx="1174769" cy="1871595"/>
          </a:xfrm>
        </p:grpSpPr>
        <p:grpSp>
          <p:nvGrpSpPr>
            <p:cNvPr id="17" name="Group 16"/>
            <p:cNvGrpSpPr/>
            <p:nvPr/>
          </p:nvGrpSpPr>
          <p:grpSpPr>
            <a:xfrm>
              <a:off x="7002312" y="2311863"/>
              <a:ext cx="1032933" cy="1032933"/>
              <a:chOff x="6618960" y="2382839"/>
              <a:chExt cx="1032933" cy="1032933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6618960" y="2382839"/>
                <a:ext cx="1032933" cy="103293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6702456" y="2717800"/>
                <a:ext cx="86594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insects</a:t>
                </a:r>
              </a:p>
            </p:txBody>
          </p:sp>
        </p:grp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931393" y="3587913"/>
              <a:ext cx="1174769" cy="595545"/>
            </a:xfrm>
            <a:prstGeom prst="rect">
              <a:avLst/>
            </a:prstGeom>
          </p:spPr>
        </p:pic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65" y="5344915"/>
            <a:ext cx="1025072" cy="62289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698" y="5261128"/>
            <a:ext cx="883503" cy="70949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2735" y="5314705"/>
            <a:ext cx="927421" cy="62956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436" y="5261128"/>
            <a:ext cx="1273442" cy="785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645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838262" y="2119532"/>
            <a:ext cx="2307536" cy="407806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97534" y="2119532"/>
            <a:ext cx="2307536" cy="407806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6156806" y="2119532"/>
            <a:ext cx="2307536" cy="407806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1239037" y="2303860"/>
            <a:ext cx="1371137" cy="137113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Carnivores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838262" y="1340589"/>
            <a:ext cx="74252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Carnivores can be big or small.</a:t>
            </a:r>
          </a:p>
          <a:p>
            <a:r>
              <a:rPr lang="en-GB" dirty="0"/>
              <a:t>Which of these animals do you think is a </a:t>
            </a:r>
            <a:r>
              <a:rPr lang="en-GB" b="1" dirty="0"/>
              <a:t>carnivore</a:t>
            </a:r>
            <a:r>
              <a:rPr lang="en-GB" dirty="0"/>
              <a:t>?</a:t>
            </a:r>
          </a:p>
        </p:txBody>
      </p:sp>
      <p:sp>
        <p:nvSpPr>
          <p:cNvPr id="4" name="Rectangle 3"/>
          <p:cNvSpPr/>
          <p:nvPr/>
        </p:nvSpPr>
        <p:spPr>
          <a:xfrm>
            <a:off x="1341873" y="2804528"/>
            <a:ext cx="11897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kingfisher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586" y="4193865"/>
            <a:ext cx="634829" cy="5760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750" y="3554061"/>
            <a:ext cx="1953223" cy="185002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36216" y="3554061"/>
            <a:ext cx="2126525" cy="1765815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3965733" y="2302720"/>
            <a:ext cx="1371137" cy="137113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122" y="5319876"/>
            <a:ext cx="671250" cy="6414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44967" y="2803622"/>
            <a:ext cx="6126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deer</a:t>
            </a:r>
          </a:p>
        </p:txBody>
      </p:sp>
      <p:sp>
        <p:nvSpPr>
          <p:cNvPr id="21" name="Oval 20"/>
          <p:cNvSpPr/>
          <p:nvPr/>
        </p:nvSpPr>
        <p:spPr>
          <a:xfrm>
            <a:off x="6625005" y="2302720"/>
            <a:ext cx="1371137" cy="137113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001019" y="2792660"/>
            <a:ext cx="6367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goat</a:t>
            </a:r>
          </a:p>
        </p:txBody>
      </p:sp>
    </p:spTree>
    <p:extLst>
      <p:ext uri="{BB962C8B-B14F-4D97-AF65-F5344CB8AC3E}">
        <p14:creationId xmlns:p14="http://schemas.microsoft.com/office/powerpoint/2010/main" val="804455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Carnivores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007533" y="1589038"/>
            <a:ext cx="72136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Kingfishers are small birds.</a:t>
            </a:r>
          </a:p>
          <a:p>
            <a:endParaRPr lang="en-GB" dirty="0"/>
          </a:p>
          <a:p>
            <a:r>
              <a:rPr lang="en-GB" dirty="0"/>
              <a:t>They only eat other animals.</a:t>
            </a:r>
          </a:p>
          <a:p>
            <a:endParaRPr lang="en-GB" dirty="0"/>
          </a:p>
          <a:p>
            <a:r>
              <a:rPr lang="en-GB" dirty="0"/>
              <a:t>They are </a:t>
            </a:r>
            <a:r>
              <a:rPr lang="en-GB" b="1" dirty="0"/>
              <a:t>carnivores</a:t>
            </a:r>
            <a:r>
              <a:rPr lang="en-GB" dirty="0" smtClean="0"/>
              <a:t>.</a:t>
            </a:r>
            <a:endParaRPr lang="en-GB" dirty="0"/>
          </a:p>
          <a:p>
            <a:endParaRPr lang="en-GB" dirty="0"/>
          </a:p>
          <a:p>
            <a:r>
              <a:rPr lang="en-GB" dirty="0"/>
              <a:t>They eat small fish and other little animals like tadpoles.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687086" y="1725780"/>
            <a:ext cx="2164608" cy="1402293"/>
            <a:chOff x="7464796" y="1257342"/>
            <a:chExt cx="2164608" cy="1402293"/>
          </a:xfrm>
        </p:grpSpPr>
        <p:sp>
          <p:nvSpPr>
            <p:cNvPr id="11" name="Oval 10"/>
            <p:cNvSpPr/>
            <p:nvPr/>
          </p:nvSpPr>
          <p:spPr>
            <a:xfrm>
              <a:off x="7845954" y="1257342"/>
              <a:ext cx="1402293" cy="1402293"/>
            </a:xfrm>
            <a:prstGeom prst="ellipse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464796" y="1565492"/>
              <a:ext cx="2164608" cy="791732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5970915" y="4038075"/>
            <a:ext cx="2250218" cy="2142067"/>
            <a:chOff x="5970915" y="4038075"/>
            <a:chExt cx="2250218" cy="2142067"/>
          </a:xfrm>
        </p:grpSpPr>
        <p:sp>
          <p:nvSpPr>
            <p:cNvPr id="10" name="Oval 9"/>
            <p:cNvSpPr/>
            <p:nvPr/>
          </p:nvSpPr>
          <p:spPr>
            <a:xfrm>
              <a:off x="5970915" y="4038075"/>
              <a:ext cx="2142067" cy="2142067"/>
            </a:xfrm>
            <a:prstGeom prst="ellipse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39130" y="4038075"/>
              <a:ext cx="2182003" cy="1905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03167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Herbivores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880533" y="147320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Some animals eat only plants.</a:t>
            </a:r>
          </a:p>
          <a:p>
            <a:r>
              <a:rPr lang="en-GB" dirty="0"/>
              <a:t>These animals are called </a:t>
            </a:r>
            <a:r>
              <a:rPr lang="en-GB" b="1" dirty="0"/>
              <a:t>herbivores</a:t>
            </a:r>
            <a:r>
              <a:rPr lang="en-GB" dirty="0"/>
              <a:t>.</a:t>
            </a:r>
          </a:p>
          <a:p>
            <a:r>
              <a:rPr lang="en-GB" dirty="0"/>
              <a:t>Herbivores eat: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872021" y="2651643"/>
            <a:ext cx="1747761" cy="1202356"/>
            <a:chOff x="872021" y="2480457"/>
            <a:chExt cx="1747761" cy="1202356"/>
          </a:xfrm>
        </p:grpSpPr>
        <p:grpSp>
          <p:nvGrpSpPr>
            <p:cNvPr id="21" name="Group 20"/>
            <p:cNvGrpSpPr/>
            <p:nvPr/>
          </p:nvGrpSpPr>
          <p:grpSpPr>
            <a:xfrm>
              <a:off x="872021" y="2480457"/>
              <a:ext cx="1202356" cy="1202356"/>
              <a:chOff x="1473199" y="2410765"/>
              <a:chExt cx="1202356" cy="1202356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1473199" y="2410765"/>
                <a:ext cx="1202356" cy="1202356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" name="Rectangle 3"/>
              <p:cNvSpPr/>
              <p:nvPr/>
            </p:nvSpPr>
            <p:spPr>
              <a:xfrm>
                <a:off x="1722240" y="2784980"/>
                <a:ext cx="71686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grass</a:t>
                </a:r>
              </a:p>
            </p:txBody>
          </p:sp>
        </p:grp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8898" y="3123050"/>
              <a:ext cx="920884" cy="475169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572843" y="2651643"/>
            <a:ext cx="1896605" cy="1360519"/>
            <a:chOff x="3572843" y="2480457"/>
            <a:chExt cx="1896605" cy="1360519"/>
          </a:xfrm>
        </p:grpSpPr>
        <p:grpSp>
          <p:nvGrpSpPr>
            <p:cNvPr id="19" name="Group 18"/>
            <p:cNvGrpSpPr/>
            <p:nvPr/>
          </p:nvGrpSpPr>
          <p:grpSpPr>
            <a:xfrm>
              <a:off x="3572843" y="2480457"/>
              <a:ext cx="1202356" cy="1202356"/>
              <a:chOff x="5074295" y="2410765"/>
              <a:chExt cx="1202356" cy="1202356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5074295" y="2410765"/>
                <a:ext cx="1202356" cy="1202356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5361124" y="2792858"/>
                <a:ext cx="62869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nuts</a:t>
                </a:r>
              </a:p>
            </p:txBody>
          </p:sp>
        </p:grp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540646">
              <a:off x="4477370" y="3073717"/>
              <a:ext cx="992078" cy="767259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6273666" y="2651643"/>
            <a:ext cx="1648718" cy="1295618"/>
            <a:chOff x="6273666" y="2480457"/>
            <a:chExt cx="1648718" cy="1295618"/>
          </a:xfrm>
        </p:grpSpPr>
        <p:grpSp>
          <p:nvGrpSpPr>
            <p:cNvPr id="18" name="Group 17"/>
            <p:cNvGrpSpPr/>
            <p:nvPr/>
          </p:nvGrpSpPr>
          <p:grpSpPr>
            <a:xfrm>
              <a:off x="6273666" y="2480457"/>
              <a:ext cx="1202356" cy="1202356"/>
              <a:chOff x="6874844" y="2410765"/>
              <a:chExt cx="1202356" cy="1202356"/>
            </a:xfrm>
          </p:grpSpPr>
          <p:sp>
            <p:nvSpPr>
              <p:cNvPr id="13" name="Oval 12"/>
              <p:cNvSpPr/>
              <p:nvPr/>
            </p:nvSpPr>
            <p:spPr>
              <a:xfrm>
                <a:off x="6874844" y="2410765"/>
                <a:ext cx="1202356" cy="1202356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7130065" y="2801325"/>
                <a:ext cx="70884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seeds</a:t>
                </a:r>
              </a:p>
            </p:txBody>
          </p:sp>
        </p:grp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5523" y="3081635"/>
              <a:ext cx="866861" cy="694440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880533" y="4326002"/>
            <a:ext cx="1706450" cy="1422445"/>
            <a:chOff x="880533" y="4690069"/>
            <a:chExt cx="1706450" cy="1422445"/>
          </a:xfrm>
        </p:grpSpPr>
        <p:grpSp>
          <p:nvGrpSpPr>
            <p:cNvPr id="20" name="Group 19"/>
            <p:cNvGrpSpPr/>
            <p:nvPr/>
          </p:nvGrpSpPr>
          <p:grpSpPr>
            <a:xfrm>
              <a:off x="880533" y="4690069"/>
              <a:ext cx="1202356" cy="1202356"/>
              <a:chOff x="3273747" y="2410765"/>
              <a:chExt cx="1202356" cy="1202356"/>
            </a:xfrm>
          </p:grpSpPr>
          <p:sp>
            <p:nvSpPr>
              <p:cNvPr id="11" name="Oval 10"/>
              <p:cNvSpPr/>
              <p:nvPr/>
            </p:nvSpPr>
            <p:spPr>
              <a:xfrm>
                <a:off x="3273747" y="2410765"/>
                <a:ext cx="1202356" cy="1202356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" name="Rectangle 4"/>
              <p:cNvSpPr/>
              <p:nvPr/>
            </p:nvSpPr>
            <p:spPr>
              <a:xfrm>
                <a:off x="3424772" y="2827277"/>
                <a:ext cx="91723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flowers</a:t>
                </a:r>
              </a:p>
            </p:txBody>
          </p:sp>
        </p:grp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5812" y="5291247"/>
              <a:ext cx="831171" cy="821267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3572843" y="4326002"/>
            <a:ext cx="2212119" cy="1400604"/>
            <a:chOff x="3572843" y="4690069"/>
            <a:chExt cx="2212119" cy="1400604"/>
          </a:xfrm>
        </p:grpSpPr>
        <p:grpSp>
          <p:nvGrpSpPr>
            <p:cNvPr id="16" name="Group 15"/>
            <p:cNvGrpSpPr/>
            <p:nvPr/>
          </p:nvGrpSpPr>
          <p:grpSpPr>
            <a:xfrm>
              <a:off x="3572843" y="4690069"/>
              <a:ext cx="1202356" cy="1202356"/>
              <a:chOff x="2439103" y="3699843"/>
              <a:chExt cx="1202356" cy="1202356"/>
            </a:xfrm>
          </p:grpSpPr>
          <p:sp>
            <p:nvSpPr>
              <p:cNvPr id="14" name="Oval 13"/>
              <p:cNvSpPr/>
              <p:nvPr/>
            </p:nvSpPr>
            <p:spPr>
              <a:xfrm>
                <a:off x="2439103" y="3699843"/>
                <a:ext cx="1202356" cy="1202356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2717527" y="4107888"/>
                <a:ext cx="70724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fruit </a:t>
                </a:r>
              </a:p>
            </p:txBody>
          </p:sp>
        </p:grp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5845" y="5089647"/>
              <a:ext cx="1399117" cy="1001026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6260733" y="4326003"/>
            <a:ext cx="1977302" cy="1328333"/>
            <a:chOff x="6260733" y="4690070"/>
            <a:chExt cx="1977302" cy="1328333"/>
          </a:xfrm>
        </p:grpSpPr>
        <p:grpSp>
          <p:nvGrpSpPr>
            <p:cNvPr id="17" name="Group 16"/>
            <p:cNvGrpSpPr/>
            <p:nvPr/>
          </p:nvGrpSpPr>
          <p:grpSpPr>
            <a:xfrm>
              <a:off x="6260733" y="4690070"/>
              <a:ext cx="1228221" cy="1202356"/>
              <a:chOff x="5835921" y="3699844"/>
              <a:chExt cx="1228221" cy="1202356"/>
            </a:xfrm>
          </p:grpSpPr>
          <p:sp>
            <p:nvSpPr>
              <p:cNvPr id="15" name="Oval 14"/>
              <p:cNvSpPr/>
              <p:nvPr/>
            </p:nvSpPr>
            <p:spPr>
              <a:xfrm>
                <a:off x="5835921" y="3699844"/>
                <a:ext cx="1202356" cy="1202356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5835921" y="4099421"/>
                <a:ext cx="122822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vegetables</a:t>
                </a:r>
              </a:p>
            </p:txBody>
          </p:sp>
        </p:grpSp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9613" y="5161917"/>
              <a:ext cx="1308422" cy="8564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73301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Herbivores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880533" y="147320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Elephants are </a:t>
            </a:r>
            <a:r>
              <a:rPr lang="en-GB" b="1" dirty="0"/>
              <a:t>herbivores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Which of these can they </a:t>
            </a:r>
            <a:r>
              <a:rPr lang="en-GB" b="1" dirty="0"/>
              <a:t>not</a:t>
            </a:r>
            <a:r>
              <a:rPr lang="en-GB" dirty="0"/>
              <a:t> eat?</a:t>
            </a:r>
          </a:p>
        </p:txBody>
      </p:sp>
      <p:sp>
        <p:nvSpPr>
          <p:cNvPr id="11" name="Oval 10"/>
          <p:cNvSpPr/>
          <p:nvPr/>
        </p:nvSpPr>
        <p:spPr>
          <a:xfrm>
            <a:off x="956733" y="2793536"/>
            <a:ext cx="3064934" cy="306493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733" y="2651643"/>
            <a:ext cx="3765737" cy="3004001"/>
          </a:xfrm>
          <a:prstGeom prst="rect">
            <a:avLst/>
          </a:prstGeom>
        </p:spPr>
      </p:pic>
      <p:grpSp>
        <p:nvGrpSpPr>
          <p:cNvPr id="48" name="Group 47"/>
          <p:cNvGrpSpPr/>
          <p:nvPr/>
        </p:nvGrpSpPr>
        <p:grpSpPr>
          <a:xfrm>
            <a:off x="5299209" y="1473201"/>
            <a:ext cx="2989613" cy="4829482"/>
            <a:chOff x="5299209" y="1473201"/>
            <a:chExt cx="2989613" cy="4829482"/>
          </a:xfrm>
        </p:grpSpPr>
        <p:sp>
          <p:nvSpPr>
            <p:cNvPr id="13" name="Oval 12"/>
            <p:cNvSpPr/>
            <p:nvPr/>
          </p:nvSpPr>
          <p:spPr>
            <a:xfrm>
              <a:off x="7086466" y="1473201"/>
              <a:ext cx="1202356" cy="1202356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788" y="1817568"/>
              <a:ext cx="895393" cy="462016"/>
            </a:xfrm>
            <a:prstGeom prst="rect">
              <a:avLst/>
            </a:prstGeom>
          </p:spPr>
        </p:pic>
        <p:sp>
          <p:nvSpPr>
            <p:cNvPr id="37" name="Oval 36"/>
            <p:cNvSpPr/>
            <p:nvPr/>
          </p:nvSpPr>
          <p:spPr>
            <a:xfrm>
              <a:off x="5452533" y="2583879"/>
              <a:ext cx="1202356" cy="1202356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9209" y="2793536"/>
              <a:ext cx="1273990" cy="930839"/>
            </a:xfrm>
            <a:prstGeom prst="rect">
              <a:avLst/>
            </a:prstGeom>
          </p:spPr>
        </p:pic>
        <p:sp>
          <p:nvSpPr>
            <p:cNvPr id="39" name="Oval 38"/>
            <p:cNvSpPr/>
            <p:nvPr/>
          </p:nvSpPr>
          <p:spPr>
            <a:xfrm>
              <a:off x="7086465" y="3250932"/>
              <a:ext cx="1202356" cy="1202356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0" name="Oval 39"/>
            <p:cNvSpPr/>
            <p:nvPr/>
          </p:nvSpPr>
          <p:spPr>
            <a:xfrm>
              <a:off x="5452533" y="4453288"/>
              <a:ext cx="1202356" cy="1202356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1" name="Oval 40"/>
            <p:cNvSpPr/>
            <p:nvPr/>
          </p:nvSpPr>
          <p:spPr>
            <a:xfrm>
              <a:off x="7086465" y="5054466"/>
              <a:ext cx="1202356" cy="1202356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09722" y="3621173"/>
              <a:ext cx="1550459" cy="61147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5267" y="4659828"/>
              <a:ext cx="976888" cy="853560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4951" y="5067171"/>
              <a:ext cx="903870" cy="1235512"/>
            </a:xfrm>
            <a:prstGeom prst="rect">
              <a:avLst/>
            </a:prstGeom>
          </p:spPr>
        </p:pic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891" y="3922130"/>
            <a:ext cx="671250" cy="64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30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Omnivores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880533" y="147320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/>
              <a:t>Carnivores</a:t>
            </a:r>
            <a:r>
              <a:rPr lang="en-GB" dirty="0"/>
              <a:t> eat only animals.</a:t>
            </a:r>
          </a:p>
        </p:txBody>
      </p:sp>
      <p:sp>
        <p:nvSpPr>
          <p:cNvPr id="4" name="Rectangle 3"/>
          <p:cNvSpPr/>
          <p:nvPr/>
        </p:nvSpPr>
        <p:spPr>
          <a:xfrm>
            <a:off x="5269454" y="1473201"/>
            <a:ext cx="29738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Herbivores</a:t>
            </a:r>
            <a:r>
              <a:rPr lang="en-GB" dirty="0"/>
              <a:t> eat only plants.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1235" y="553530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/>
              <a:t>But some animals eat animals </a:t>
            </a:r>
            <a:r>
              <a:rPr lang="en-GB" b="1" dirty="0"/>
              <a:t>and</a:t>
            </a:r>
            <a:r>
              <a:rPr lang="en-GB" dirty="0"/>
              <a:t> plants.</a:t>
            </a:r>
          </a:p>
          <a:p>
            <a:pPr algn="ctr"/>
            <a:r>
              <a:rPr lang="en-GB" dirty="0"/>
              <a:t>These animals are called </a:t>
            </a:r>
            <a:r>
              <a:rPr lang="en-GB" b="1" dirty="0"/>
              <a:t>omnivores</a:t>
            </a:r>
            <a:r>
              <a:rPr lang="en-GB" dirty="0"/>
              <a:t>.</a:t>
            </a:r>
          </a:p>
        </p:txBody>
      </p:sp>
      <p:sp>
        <p:nvSpPr>
          <p:cNvPr id="18" name="Oval 17"/>
          <p:cNvSpPr/>
          <p:nvPr/>
        </p:nvSpPr>
        <p:spPr>
          <a:xfrm>
            <a:off x="5215465" y="2101038"/>
            <a:ext cx="3064934" cy="306493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533" y="2788018"/>
            <a:ext cx="2148874" cy="153937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710" y="3892631"/>
            <a:ext cx="895393" cy="462016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990600" y="1963802"/>
            <a:ext cx="3064934" cy="3064934"/>
            <a:chOff x="990600" y="1963802"/>
            <a:chExt cx="3064934" cy="3064934"/>
          </a:xfrm>
        </p:grpSpPr>
        <p:sp>
          <p:nvSpPr>
            <p:cNvPr id="11" name="Oval 10"/>
            <p:cNvSpPr/>
            <p:nvPr/>
          </p:nvSpPr>
          <p:spPr>
            <a:xfrm>
              <a:off x="990600" y="1963802"/>
              <a:ext cx="3064934" cy="3064934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8712" y="2455229"/>
              <a:ext cx="2209799" cy="1437402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9404" y="3086278"/>
              <a:ext cx="846652" cy="4714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22844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Omnivores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872066" y="1473201"/>
            <a:ext cx="75861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Omnivores</a:t>
            </a:r>
            <a:r>
              <a:rPr lang="en-GB" dirty="0"/>
              <a:t> survive by eating both plants and animals.</a:t>
            </a:r>
          </a:p>
          <a:p>
            <a:r>
              <a:rPr lang="en-GB" dirty="0"/>
              <a:t>This can be a good way of staying alive. If they cannot find meat, omnivores can eat plants instead.</a:t>
            </a:r>
          </a:p>
        </p:txBody>
      </p:sp>
      <p:sp>
        <p:nvSpPr>
          <p:cNvPr id="11" name="Oval 10"/>
          <p:cNvSpPr/>
          <p:nvPr/>
        </p:nvSpPr>
        <p:spPr>
          <a:xfrm>
            <a:off x="895356" y="2822032"/>
            <a:ext cx="3064934" cy="306493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872066" y="2424615"/>
            <a:ext cx="42883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Omnivores come in all shapes and sizes!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927" y="3145316"/>
            <a:ext cx="2728743" cy="2616200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4205529" y="2822031"/>
            <a:ext cx="2144471" cy="3417902"/>
            <a:chOff x="4205529" y="2822031"/>
            <a:chExt cx="2144471" cy="3417902"/>
          </a:xfrm>
        </p:grpSpPr>
        <p:sp>
          <p:nvSpPr>
            <p:cNvPr id="12" name="Rounded Rectangle 11"/>
            <p:cNvSpPr/>
            <p:nvPr/>
          </p:nvSpPr>
          <p:spPr>
            <a:xfrm>
              <a:off x="4205529" y="2822031"/>
              <a:ext cx="2144471" cy="3417902"/>
            </a:xfrm>
            <a:prstGeom prst="round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9066" y="5530508"/>
              <a:ext cx="895393" cy="46201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4277896" y="2976189"/>
              <a:ext cx="194532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Grizzly bears eat seeds, berries and grass. 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6947" y="5192511"/>
              <a:ext cx="682769" cy="63711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34196" y="4055364"/>
              <a:ext cx="1652446" cy="1214967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6432263" y="2822031"/>
            <a:ext cx="2144471" cy="3417902"/>
            <a:chOff x="6432263" y="2822031"/>
            <a:chExt cx="2144471" cy="3417902"/>
          </a:xfrm>
        </p:grpSpPr>
        <p:grpSp>
          <p:nvGrpSpPr>
            <p:cNvPr id="23" name="Group 22"/>
            <p:cNvGrpSpPr/>
            <p:nvPr/>
          </p:nvGrpSpPr>
          <p:grpSpPr>
            <a:xfrm>
              <a:off x="6432263" y="2822031"/>
              <a:ext cx="2144471" cy="3417902"/>
              <a:chOff x="6432263" y="2822031"/>
              <a:chExt cx="2144471" cy="3417902"/>
            </a:xfrm>
          </p:grpSpPr>
          <p:sp>
            <p:nvSpPr>
              <p:cNvPr id="16" name="Rounded Rectangle 15"/>
              <p:cNvSpPr/>
              <p:nvPr/>
            </p:nvSpPr>
            <p:spPr>
              <a:xfrm>
                <a:off x="6432263" y="2822031"/>
                <a:ext cx="2144471" cy="3417902"/>
              </a:xfrm>
              <a:prstGeom prst="roundRect">
                <a:avLst/>
              </a:prstGeom>
              <a:solidFill>
                <a:srgbClr val="ACDD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6641303" y="2982461"/>
                <a:ext cx="1726389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dirty="0"/>
                  <a:t>They also eat deer, fish and insects.</a:t>
                </a:r>
              </a:p>
            </p:txBody>
          </p:sp>
          <p:pic>
            <p:nvPicPr>
              <p:cNvPr id="17" name="Picture 16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6470199" y="3973465"/>
                <a:ext cx="1482053" cy="1788051"/>
              </a:xfrm>
              <a:prstGeom prst="rect">
                <a:avLst/>
              </a:prstGeom>
            </p:spPr>
          </p:pic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813193">
                <a:off x="7840319" y="5025992"/>
                <a:ext cx="544777" cy="1143755"/>
              </a:xfrm>
              <a:prstGeom prst="rect">
                <a:avLst/>
              </a:prstGeom>
            </p:spPr>
          </p:pic>
        </p:grp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02702" y="4167854"/>
              <a:ext cx="1024467" cy="3631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06331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Omnivores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872066" y="1473201"/>
            <a:ext cx="75861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smtClean="0"/>
              <a:t>Ants</a:t>
            </a:r>
            <a:r>
              <a:rPr lang="en-GB" smtClean="0"/>
              <a:t> are tiny omnivores.</a:t>
            </a:r>
            <a:endParaRPr lang="en-GB" dirty="0"/>
          </a:p>
        </p:txBody>
      </p:sp>
      <p:sp>
        <p:nvSpPr>
          <p:cNvPr id="11" name="Oval 10"/>
          <p:cNvSpPr/>
          <p:nvPr/>
        </p:nvSpPr>
        <p:spPr>
          <a:xfrm>
            <a:off x="895356" y="2822032"/>
            <a:ext cx="3064934" cy="306493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872066" y="1842533"/>
            <a:ext cx="77046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Most ants eat a mixed diet of plants and meat. This might include leaves, nectar and fruit, as well as insects and dead animals.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4493689" y="2836838"/>
            <a:ext cx="3793067" cy="3012779"/>
            <a:chOff x="4493689" y="2836838"/>
            <a:chExt cx="3793067" cy="3012779"/>
          </a:xfrm>
        </p:grpSpPr>
        <p:sp>
          <p:nvSpPr>
            <p:cNvPr id="16" name="Rounded Rectangle 15"/>
            <p:cNvSpPr/>
            <p:nvPr/>
          </p:nvSpPr>
          <p:spPr>
            <a:xfrm>
              <a:off x="4493689" y="2836838"/>
              <a:ext cx="3793067" cy="3012779"/>
            </a:xfrm>
            <a:prstGeom prst="roundRect">
              <a:avLst>
                <a:gd name="adj" fmla="val 9979"/>
              </a:avLst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4400" y="3064933"/>
              <a:ext cx="1651000" cy="1236802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20581" y="2957225"/>
              <a:ext cx="1349703" cy="1452217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64518" y="4372394"/>
              <a:ext cx="1385799" cy="1340529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3716" y="4862479"/>
              <a:ext cx="1550822" cy="832924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0639" y="3915194"/>
              <a:ext cx="1138659" cy="914400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094" y="2594856"/>
            <a:ext cx="1625992" cy="341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882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about Humans?</a:t>
            </a:r>
          </a:p>
        </p:txBody>
      </p:sp>
      <p:sp>
        <p:nvSpPr>
          <p:cNvPr id="3" name="Rectangle 2"/>
          <p:cNvSpPr/>
          <p:nvPr/>
        </p:nvSpPr>
        <p:spPr>
          <a:xfrm>
            <a:off x="880534" y="147320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Do you think humans are carnivores, herbivores or omnivores?</a:t>
            </a:r>
          </a:p>
          <a:p>
            <a:r>
              <a:rPr lang="en-GB" dirty="0"/>
              <a:t>What did you eat yesterday?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13784" y="2618831"/>
            <a:ext cx="3851349" cy="2791369"/>
            <a:chOff x="5054600" y="2805098"/>
            <a:chExt cx="3851349" cy="2791369"/>
          </a:xfrm>
        </p:grpSpPr>
        <p:sp>
          <p:nvSpPr>
            <p:cNvPr id="5" name="Rounded Rectangle 4"/>
            <p:cNvSpPr/>
            <p:nvPr/>
          </p:nvSpPr>
          <p:spPr>
            <a:xfrm>
              <a:off x="5054600" y="2805098"/>
              <a:ext cx="3851349" cy="2791369"/>
            </a:xfrm>
            <a:prstGeom prst="roundRect">
              <a:avLst>
                <a:gd name="adj" fmla="val 9250"/>
              </a:avLst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5213349" y="3046705"/>
              <a:ext cx="3533850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Humans are able to eat meat and plants.</a:t>
              </a:r>
            </a:p>
            <a:p>
              <a:endParaRPr lang="en-GB" dirty="0"/>
            </a:p>
            <a:p>
              <a:r>
                <a:rPr lang="en-GB" dirty="0"/>
                <a:t>Some people eat only plants, but most humans have both plants and meat in their diet.</a:t>
              </a:r>
            </a:p>
            <a:p>
              <a:endParaRPr lang="en-GB" dirty="0"/>
            </a:p>
            <a:p>
              <a:r>
                <a:rPr lang="en-GB" dirty="0"/>
                <a:t>This makes humans </a:t>
              </a:r>
              <a:r>
                <a:rPr lang="en-GB" b="1" dirty="0"/>
                <a:t>omnivores</a:t>
              </a:r>
              <a:r>
                <a:rPr lang="en-GB" dirty="0"/>
                <a:t>.</a:t>
              </a: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969" y="2860438"/>
            <a:ext cx="3587898" cy="340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033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313</TotalTime>
  <Words>308</Words>
  <Application>Microsoft Office PowerPoint</Application>
  <PresentationFormat>On-screen Show (4:3)</PresentationFormat>
  <Paragraphs>68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Twinkl</vt:lpstr>
      <vt:lpstr>Arial</vt:lpstr>
      <vt:lpstr>Office Theme</vt:lpstr>
      <vt:lpstr>PowerPoint Presentation</vt:lpstr>
      <vt:lpstr>Staying Alive</vt:lpstr>
      <vt:lpstr>Carnivores</vt:lpstr>
      <vt:lpstr>Carnivores</vt:lpstr>
      <vt:lpstr>Carnivores</vt:lpstr>
      <vt:lpstr>Herbivores</vt:lpstr>
      <vt:lpstr>Herbivores</vt:lpstr>
      <vt:lpstr>Omnivores</vt:lpstr>
      <vt:lpstr>Omnivores</vt:lpstr>
      <vt:lpstr>Omnivores</vt:lpstr>
      <vt:lpstr>What about Humans?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Miss K Aston</cp:lastModifiedBy>
  <cp:revision>21</cp:revision>
  <dcterms:created xsi:type="dcterms:W3CDTF">2019-10-02T07:22:13Z</dcterms:created>
  <dcterms:modified xsi:type="dcterms:W3CDTF">2020-03-23T18:31:22Z</dcterms:modified>
</cp:coreProperties>
</file>