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5"/>
  </p:handoutMasterIdLst>
  <p:sldIdLst>
    <p:sldId id="261" r:id="rId2"/>
    <p:sldId id="267" r:id="rId3"/>
    <p:sldId id="263" r:id="rId4"/>
    <p:sldId id="264" r:id="rId5"/>
    <p:sldId id="288" r:id="rId6"/>
    <p:sldId id="271" r:id="rId7"/>
    <p:sldId id="289" r:id="rId8"/>
    <p:sldId id="290" r:id="rId9"/>
    <p:sldId id="291" r:id="rId10"/>
    <p:sldId id="292" r:id="rId11"/>
    <p:sldId id="293" r:id="rId12"/>
    <p:sldId id="286" r:id="rId13"/>
    <p:sldId id="287" r:id="rId14"/>
  </p:sldIdLst>
  <p:sldSz cx="9144000" cy="6858000" type="screen4x3"/>
  <p:notesSz cx="6858000" cy="9144000"/>
  <p:embeddedFontLst>
    <p:embeddedFont>
      <p:font typeface="Twinkl SemiBold"/>
      <p:bold r:id="rId16"/>
    </p:embeddedFont>
    <p:embeddedFont>
      <p:font typeface="Tuffy" panose="020B0603060100000000"/>
      <p:regular r:id="rId17"/>
      <p:bold r:id="rId18"/>
      <p:italic r:id="rId19"/>
      <p:boldItalic r:id="rId20"/>
    </p:embeddedFont>
    <p:embeddedFont>
      <p:font typeface="Sassoon Infant Rg" panose="02000503030000020003"/>
      <p:regular r:id="rId21"/>
      <p:bold r:id="rId22"/>
    </p:embeddedFont>
    <p:embeddedFont>
      <p:font typeface="Twinkl"/>
      <p:regular r:id="rId23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9327"/>
    <a:srgbClr val="E6226A"/>
    <a:srgbClr val="C1CBF7"/>
    <a:srgbClr val="86CCCE"/>
    <a:srgbClr val="B2B2B2"/>
    <a:srgbClr val="AD8CC0"/>
    <a:srgbClr val="FEFBDA"/>
    <a:srgbClr val="FFFFE1"/>
    <a:srgbClr val="FDFDFD"/>
    <a:srgbClr val="9901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6" autoAdjust="0"/>
    <p:restoredTop sz="94660"/>
  </p:normalViewPr>
  <p:slideViewPr>
    <p:cSldViewPr snapToGrid="0" showGuides="1">
      <p:cViewPr>
        <p:scale>
          <a:sx n="77" d="100"/>
          <a:sy n="77" d="100"/>
        </p:scale>
        <p:origin x="1160" y="200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5" d="100"/>
          <a:sy n="85" d="100"/>
        </p:scale>
        <p:origin x="314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viewProps" Target="viewProps.xml"/><Relationship Id="rId35" Type="http://schemas.openxmlformats.org/officeDocument/2006/relationships/customXml" Target="../customXml/item3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+mn-lt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444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Individual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201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Pai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6653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Talking Partne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4040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Group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1761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8411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8794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99094"/>
          </a:xfrm>
        </p:spPr>
        <p:txBody>
          <a:bodyPr>
            <a:normAutofit/>
          </a:bodyPr>
          <a:lstStyle>
            <a:lvl1pPr>
              <a:defRPr sz="40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197" y="1837268"/>
            <a:ext cx="8220075" cy="4558770"/>
          </a:xfrm>
        </p:spPr>
        <p:txBody>
          <a:bodyPr/>
          <a:lstStyle>
            <a:lvl1pPr>
              <a:defRPr sz="1800">
                <a:latin typeface="+mn-lt"/>
                <a:ea typeface="Twinkl" pitchFamily="2" charset="0"/>
              </a:defRPr>
            </a:lvl1pPr>
            <a:lvl2pPr>
              <a:defRPr sz="1600">
                <a:latin typeface="+mn-lt"/>
                <a:ea typeface="Twinkl" pitchFamily="2" charset="0"/>
              </a:defRPr>
            </a:lvl2pPr>
            <a:lvl3pPr>
              <a:defRPr sz="1400">
                <a:latin typeface="+mn-lt"/>
                <a:ea typeface="Twinkl" pitchFamily="2" charset="0"/>
              </a:defRPr>
            </a:lvl3pPr>
            <a:lvl4pPr>
              <a:defRPr sz="1400">
                <a:latin typeface="+mn-lt"/>
                <a:ea typeface="Twinkl" pitchFamily="2" charset="0"/>
              </a:defRPr>
            </a:lvl4pPr>
            <a:lvl5pPr>
              <a:defRPr sz="1400">
                <a:latin typeface="+mn-lt"/>
                <a:ea typeface="Twinkl" pitchFamily="2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63" r:id="rId10"/>
    <p:sldLayoutId id="2147483664" r:id="rId11"/>
    <p:sldLayoutId id="2147483665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+mn-lt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+mn-lt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E622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254075" y="6464797"/>
            <a:ext cx="462803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Computing</a:t>
            </a: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Year 2 | Online Safety | Digital Footprints | Lesson 1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Online Safety 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Computing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8751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To understand that the information I put online leaves a digital footprint.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explain what ‘digital footprint’ means.</a:t>
            </a:r>
          </a:p>
          <a:p>
            <a:r>
              <a:rPr lang="en-GB" dirty="0">
                <a:latin typeface="Twinkl" pitchFamily="2" charset="0"/>
              </a:rPr>
              <a:t>I can explain how people might use the information I put online.</a:t>
            </a:r>
          </a:p>
          <a:p>
            <a:r>
              <a:rPr lang="en-GB" dirty="0">
                <a:latin typeface="Twinkl" pitchFamily="2" charset="0"/>
              </a:rPr>
              <a:t>I can explain how a digital footprint contains information about a person. </a:t>
            </a:r>
          </a:p>
          <a:p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Footprints</a:t>
            </a:r>
          </a:p>
        </p:txBody>
      </p:sp>
      <p:grpSp>
        <p:nvGrpSpPr>
          <p:cNvPr id="4" name="Box">
            <a:extLst>
              <a:ext uri="{FF2B5EF4-FFF2-40B4-BE49-F238E27FC236}">
                <a16:creationId xmlns:a16="http://schemas.microsoft.com/office/drawing/2014/main" id="{28507DA6-7D22-470B-ADC2-7EE3A7AAD5CB}"/>
              </a:ext>
            </a:extLst>
          </p:cNvPr>
          <p:cNvGrpSpPr>
            <a:grpSpLocks/>
          </p:cNvGrpSpPr>
          <p:nvPr/>
        </p:nvGrpSpPr>
        <p:grpSpPr bwMode="auto">
          <a:xfrm>
            <a:off x="769938" y="1554066"/>
            <a:ext cx="7618412" cy="866911"/>
            <a:chOff x="769834" y="3957356"/>
            <a:chExt cx="7618516" cy="866912"/>
          </a:xfrm>
        </p:grpSpPr>
        <p:grpSp>
          <p:nvGrpSpPr>
            <p:cNvPr id="5" name="Group 44">
              <a:extLst>
                <a:ext uri="{FF2B5EF4-FFF2-40B4-BE49-F238E27FC236}">
                  <a16:creationId xmlns:a16="http://schemas.microsoft.com/office/drawing/2014/main" id="{8CC848E2-FDD0-4B78-A341-E3AE965500A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9834" y="3957356"/>
              <a:ext cx="7618516" cy="866912"/>
              <a:chOff x="769834" y="3428999"/>
              <a:chExt cx="7618516" cy="866912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00D2D8C4-9624-408D-8371-54387690244A}"/>
                  </a:ext>
                </a:extLst>
              </p:cNvPr>
              <p:cNvSpPr/>
              <p:nvPr/>
            </p:nvSpPr>
            <p:spPr>
              <a:xfrm>
                <a:off x="769834" y="3471861"/>
                <a:ext cx="7618516" cy="82405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8" name="Group 43">
                <a:extLst>
                  <a:ext uri="{FF2B5EF4-FFF2-40B4-BE49-F238E27FC236}">
                    <a16:creationId xmlns:a16="http://schemas.microsoft.com/office/drawing/2014/main" id="{6F192B17-E5B1-4305-8FFF-3CCED4DF93B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9" name="Oval 8">
                  <a:extLst>
                    <a:ext uri="{FF2B5EF4-FFF2-40B4-BE49-F238E27FC236}">
                      <a16:creationId xmlns:a16="http://schemas.microsoft.com/office/drawing/2014/main" id="{954DA178-79AA-4F7C-A785-4C02881F2529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775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" name="Oval 9">
                  <a:extLst>
                    <a:ext uri="{FF2B5EF4-FFF2-40B4-BE49-F238E27FC236}">
                      <a16:creationId xmlns:a16="http://schemas.microsoft.com/office/drawing/2014/main" id="{CC79DB57-A1F0-4FDA-8C67-2C4D4AB67E93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775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" name="Oval 10">
                  <a:extLst>
                    <a:ext uri="{FF2B5EF4-FFF2-40B4-BE49-F238E27FC236}">
                      <a16:creationId xmlns:a16="http://schemas.microsoft.com/office/drawing/2014/main" id="{0D0D3CE5-0C27-4C7A-A85B-FF9B93A645D5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775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6" name="Rectangle 9">
              <a:extLst>
                <a:ext uri="{FF2B5EF4-FFF2-40B4-BE49-F238E27FC236}">
                  <a16:creationId xmlns:a16="http://schemas.microsoft.com/office/drawing/2014/main" id="{87E93A8A-2BA7-4F21-A257-EA19041BB8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037" y="4097533"/>
              <a:ext cx="7459649" cy="646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Look at Penelope’s footprints. On your piece of paper, list the places she has been.</a:t>
              </a:r>
            </a:p>
          </p:txBody>
        </p:sp>
      </p:grpSp>
      <p:pic>
        <p:nvPicPr>
          <p:cNvPr id="13" name="Map">
            <a:extLst>
              <a:ext uri="{FF2B5EF4-FFF2-40B4-BE49-F238E27FC236}">
                <a16:creationId xmlns:a16="http://schemas.microsoft.com/office/drawing/2014/main" id="{137B4F8F-DD53-4A35-B090-63D5485EA8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914" y="2534193"/>
            <a:ext cx="4519471" cy="3730579"/>
          </a:xfrm>
          <a:prstGeom prst="rect">
            <a:avLst/>
          </a:prstGeom>
        </p:spPr>
      </p:pic>
      <p:sp>
        <p:nvSpPr>
          <p:cNvPr id="18" name="school Dot 1">
            <a:extLst>
              <a:ext uri="{FF2B5EF4-FFF2-40B4-BE49-F238E27FC236}">
                <a16:creationId xmlns:a16="http://schemas.microsoft.com/office/drawing/2014/main" id="{3055ABD3-24FD-4157-AB90-052B6A02BDFF}"/>
              </a:ext>
            </a:extLst>
          </p:cNvPr>
          <p:cNvSpPr/>
          <p:nvPr/>
        </p:nvSpPr>
        <p:spPr>
          <a:xfrm>
            <a:off x="2721770" y="4423569"/>
            <a:ext cx="138112" cy="138112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Foootball Club Dot 1">
            <a:extLst>
              <a:ext uri="{FF2B5EF4-FFF2-40B4-BE49-F238E27FC236}">
                <a16:creationId xmlns:a16="http://schemas.microsoft.com/office/drawing/2014/main" id="{A99ED412-FB29-4BD5-932C-FDF37CC1C3B0}"/>
              </a:ext>
            </a:extLst>
          </p:cNvPr>
          <p:cNvSpPr/>
          <p:nvPr/>
        </p:nvSpPr>
        <p:spPr>
          <a:xfrm>
            <a:off x="3525839" y="5011738"/>
            <a:ext cx="138112" cy="138112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ice creamDot 1">
            <a:extLst>
              <a:ext uri="{FF2B5EF4-FFF2-40B4-BE49-F238E27FC236}">
                <a16:creationId xmlns:a16="http://schemas.microsoft.com/office/drawing/2014/main" id="{3267B879-91C2-4BF8-81C8-F9EA1370D499}"/>
              </a:ext>
            </a:extLst>
          </p:cNvPr>
          <p:cNvSpPr/>
          <p:nvPr/>
        </p:nvSpPr>
        <p:spPr>
          <a:xfrm>
            <a:off x="3995739" y="3754438"/>
            <a:ext cx="138112" cy="138112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wimming pool Dot 1">
            <a:extLst>
              <a:ext uri="{FF2B5EF4-FFF2-40B4-BE49-F238E27FC236}">
                <a16:creationId xmlns:a16="http://schemas.microsoft.com/office/drawing/2014/main" id="{2EA55A6B-7399-4E87-9B78-014036765285}"/>
              </a:ext>
            </a:extLst>
          </p:cNvPr>
          <p:cNvSpPr/>
          <p:nvPr/>
        </p:nvSpPr>
        <p:spPr>
          <a:xfrm>
            <a:off x="3944939" y="4433888"/>
            <a:ext cx="138112" cy="138112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chool">
            <a:extLst>
              <a:ext uri="{FF2B5EF4-FFF2-40B4-BE49-F238E27FC236}">
                <a16:creationId xmlns:a16="http://schemas.microsoft.com/office/drawing/2014/main" id="{7F5FD412-E312-42EB-9E6E-671AB87D0E9A}"/>
              </a:ext>
            </a:extLst>
          </p:cNvPr>
          <p:cNvSpPr/>
          <p:nvPr/>
        </p:nvSpPr>
        <p:spPr>
          <a:xfrm>
            <a:off x="1732462" y="4291148"/>
            <a:ext cx="836023" cy="341811"/>
          </a:xfrm>
          <a:prstGeom prst="rect">
            <a:avLst/>
          </a:prstGeom>
          <a:solidFill>
            <a:schemeClr val="bg1"/>
          </a:solidFill>
          <a:ln w="28575">
            <a:solidFill>
              <a:srgbClr val="6993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school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D7AC82B-AB3D-40D9-A3EC-834D41B1A552}"/>
              </a:ext>
            </a:extLst>
          </p:cNvPr>
          <p:cNvCxnSpPr>
            <a:cxnSpLocks/>
            <a:stCxn id="18" idx="4"/>
          </p:cNvCxnSpPr>
          <p:nvPr/>
        </p:nvCxnSpPr>
        <p:spPr>
          <a:xfrm>
            <a:off x="2790826" y="4561681"/>
            <a:ext cx="0" cy="175419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0DF75BAB-98E9-4982-A444-AADFC1758209}"/>
              </a:ext>
            </a:extLst>
          </p:cNvPr>
          <p:cNvCxnSpPr>
            <a:cxnSpLocks/>
          </p:cNvCxnSpPr>
          <p:nvPr/>
        </p:nvCxnSpPr>
        <p:spPr>
          <a:xfrm>
            <a:off x="2822575" y="4730750"/>
            <a:ext cx="61595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4BE43709-4945-4895-A609-4262DCA4397C}"/>
              </a:ext>
            </a:extLst>
          </p:cNvPr>
          <p:cNvCxnSpPr>
            <a:cxnSpLocks/>
          </p:cNvCxnSpPr>
          <p:nvPr/>
        </p:nvCxnSpPr>
        <p:spPr>
          <a:xfrm>
            <a:off x="3438525" y="4772025"/>
            <a:ext cx="0" cy="29845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68E1CD58-2DF3-44E5-9D5F-FA296163944D}"/>
              </a:ext>
            </a:extLst>
          </p:cNvPr>
          <p:cNvCxnSpPr>
            <a:cxnSpLocks/>
            <a:stCxn id="28" idx="2"/>
          </p:cNvCxnSpPr>
          <p:nvPr/>
        </p:nvCxnSpPr>
        <p:spPr>
          <a:xfrm flipH="1">
            <a:off x="3422650" y="5080794"/>
            <a:ext cx="103189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football club">
            <a:extLst>
              <a:ext uri="{FF2B5EF4-FFF2-40B4-BE49-F238E27FC236}">
                <a16:creationId xmlns:a16="http://schemas.microsoft.com/office/drawing/2014/main" id="{C1ADEB6C-CBA3-4B23-A2B9-99E0B4ACABA3}"/>
              </a:ext>
            </a:extLst>
          </p:cNvPr>
          <p:cNvSpPr/>
          <p:nvPr/>
        </p:nvSpPr>
        <p:spPr>
          <a:xfrm>
            <a:off x="3032215" y="5211898"/>
            <a:ext cx="1025435" cy="560252"/>
          </a:xfrm>
          <a:prstGeom prst="rect">
            <a:avLst/>
          </a:prstGeom>
          <a:solidFill>
            <a:schemeClr val="bg1"/>
          </a:solidFill>
          <a:ln w="28575">
            <a:solidFill>
              <a:srgbClr val="6993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football club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91704A8C-803A-45AF-9A38-CB104879CA89}"/>
              </a:ext>
            </a:extLst>
          </p:cNvPr>
          <p:cNvCxnSpPr>
            <a:cxnSpLocks/>
          </p:cNvCxnSpPr>
          <p:nvPr/>
        </p:nvCxnSpPr>
        <p:spPr>
          <a:xfrm flipH="1">
            <a:off x="3651250" y="5080794"/>
            <a:ext cx="103189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73C28DB8-843D-4FFD-B00D-C0910023251A}"/>
              </a:ext>
            </a:extLst>
          </p:cNvPr>
          <p:cNvCxnSpPr>
            <a:cxnSpLocks/>
          </p:cNvCxnSpPr>
          <p:nvPr/>
        </p:nvCxnSpPr>
        <p:spPr>
          <a:xfrm flipH="1">
            <a:off x="3736975" y="4251325"/>
            <a:ext cx="31750" cy="83185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E9C3940E-6DAE-4169-AD0B-F2D12E3F5997}"/>
              </a:ext>
            </a:extLst>
          </p:cNvPr>
          <p:cNvCxnSpPr>
            <a:cxnSpLocks/>
          </p:cNvCxnSpPr>
          <p:nvPr/>
        </p:nvCxnSpPr>
        <p:spPr>
          <a:xfrm>
            <a:off x="3448050" y="4276725"/>
            <a:ext cx="29210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3006ED8C-26AC-4FAE-A9D5-502AD947A3BC}"/>
              </a:ext>
            </a:extLst>
          </p:cNvPr>
          <p:cNvCxnSpPr>
            <a:cxnSpLocks/>
          </p:cNvCxnSpPr>
          <p:nvPr/>
        </p:nvCxnSpPr>
        <p:spPr>
          <a:xfrm flipV="1">
            <a:off x="3467100" y="3930650"/>
            <a:ext cx="663575" cy="295275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ice cream">
            <a:extLst>
              <a:ext uri="{FF2B5EF4-FFF2-40B4-BE49-F238E27FC236}">
                <a16:creationId xmlns:a16="http://schemas.microsoft.com/office/drawing/2014/main" id="{F702D00E-E1C5-40FD-99DC-35BF1F7F5117}"/>
              </a:ext>
            </a:extLst>
          </p:cNvPr>
          <p:cNvSpPr/>
          <p:nvPr/>
        </p:nvSpPr>
        <p:spPr>
          <a:xfrm>
            <a:off x="3481251" y="3141254"/>
            <a:ext cx="1152798" cy="560252"/>
          </a:xfrm>
          <a:prstGeom prst="rect">
            <a:avLst/>
          </a:prstGeom>
          <a:solidFill>
            <a:schemeClr val="bg1"/>
          </a:solidFill>
          <a:ln w="28575">
            <a:solidFill>
              <a:srgbClr val="6993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ice cream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shop</a:t>
            </a:r>
          </a:p>
        </p:txBody>
      </p:sp>
      <p:sp>
        <p:nvSpPr>
          <p:cNvPr id="58" name="swimming pool">
            <a:extLst>
              <a:ext uri="{FF2B5EF4-FFF2-40B4-BE49-F238E27FC236}">
                <a16:creationId xmlns:a16="http://schemas.microsoft.com/office/drawing/2014/main" id="{3E470647-8741-4DED-82AD-42B02475164E}"/>
              </a:ext>
            </a:extLst>
          </p:cNvPr>
          <p:cNvSpPr/>
          <p:nvPr/>
        </p:nvSpPr>
        <p:spPr>
          <a:xfrm>
            <a:off x="4330562" y="4296954"/>
            <a:ext cx="1236799" cy="608422"/>
          </a:xfrm>
          <a:prstGeom prst="rect">
            <a:avLst/>
          </a:prstGeom>
          <a:solidFill>
            <a:schemeClr val="bg1"/>
          </a:solidFill>
          <a:ln w="28575">
            <a:solidFill>
              <a:srgbClr val="6993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swimming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pool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78B546C7-2FFE-4993-900E-948210DBAB47}"/>
              </a:ext>
            </a:extLst>
          </p:cNvPr>
          <p:cNvCxnSpPr>
            <a:cxnSpLocks/>
          </p:cNvCxnSpPr>
          <p:nvPr/>
        </p:nvCxnSpPr>
        <p:spPr>
          <a:xfrm>
            <a:off x="4143376" y="3866357"/>
            <a:ext cx="119062" cy="29368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B96285BE-90F2-499D-9C59-327E2556B6C2}"/>
              </a:ext>
            </a:extLst>
          </p:cNvPr>
          <p:cNvCxnSpPr>
            <a:cxnSpLocks/>
          </p:cNvCxnSpPr>
          <p:nvPr/>
        </p:nvCxnSpPr>
        <p:spPr>
          <a:xfrm>
            <a:off x="4269581" y="3929063"/>
            <a:ext cx="0" cy="592931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F3454776-CEC8-4DD8-8987-D6F60B7A7615}"/>
              </a:ext>
            </a:extLst>
          </p:cNvPr>
          <p:cNvCxnSpPr>
            <a:cxnSpLocks/>
            <a:stCxn id="54" idx="6"/>
          </p:cNvCxnSpPr>
          <p:nvPr/>
        </p:nvCxnSpPr>
        <p:spPr>
          <a:xfrm>
            <a:off x="4083051" y="4502944"/>
            <a:ext cx="205580" cy="30956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0" name="Picture 69">
            <a:extLst>
              <a:ext uri="{FF2B5EF4-FFF2-40B4-BE49-F238E27FC236}">
                <a16:creationId xmlns:a16="http://schemas.microsoft.com/office/drawing/2014/main" id="{9B6EAA81-80F5-442F-BD81-1DA5DB8F402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6568" y="2806699"/>
            <a:ext cx="1765206" cy="3152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"/>
                            </p:stCondLst>
                            <p:childTnLst>
                              <p:par>
                                <p:cTn id="69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500"/>
                            </p:stCondLst>
                            <p:childTnLst>
                              <p:par>
                                <p:cTn id="7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500"/>
                            </p:stCondLst>
                            <p:childTnLst>
                              <p:par>
                                <p:cTn id="93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28" grpId="0" animBg="1"/>
      <p:bldP spid="28" grpId="1" animBg="1"/>
      <p:bldP spid="41" grpId="0" animBg="1"/>
      <p:bldP spid="41" grpId="1" animBg="1"/>
      <p:bldP spid="54" grpId="0" animBg="1"/>
      <p:bldP spid="54" grpId="1" animBg="1"/>
      <p:bldP spid="3" grpId="0" animBg="1"/>
      <p:bldP spid="45" grpId="0" animBg="1"/>
      <p:bldP spid="57" grpId="0" animBg="1"/>
      <p:bldP spid="5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Footprints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3AFB8D96-5B3D-4CD4-AC1E-99F8D3D5D925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1601791"/>
            <a:ext cx="7632700" cy="779461"/>
            <a:chOff x="2847205" y="2639459"/>
            <a:chExt cx="7632885" cy="779910"/>
          </a:xfrm>
        </p:grpSpPr>
        <p:grpSp>
          <p:nvGrpSpPr>
            <p:cNvPr id="33" name="Group 20">
              <a:extLst>
                <a:ext uri="{FF2B5EF4-FFF2-40B4-BE49-F238E27FC236}">
                  <a16:creationId xmlns:a16="http://schemas.microsoft.com/office/drawing/2014/main" id="{8E70B24D-A27E-4B70-B4FA-EE5203B95E2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47205" y="2639460"/>
              <a:ext cx="7632885" cy="779909"/>
              <a:chOff x="769834" y="5516935"/>
              <a:chExt cx="6727062" cy="779909"/>
            </a:xfrm>
          </p:grpSpPr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6346CE89-BC3A-41E3-BF08-2EA786A8968B}"/>
                  </a:ext>
                </a:extLst>
              </p:cNvPr>
              <p:cNvSpPr/>
              <p:nvPr/>
            </p:nvSpPr>
            <p:spPr>
              <a:xfrm>
                <a:off x="769834" y="5516935"/>
                <a:ext cx="6727062" cy="779909"/>
              </a:xfrm>
              <a:prstGeom prst="rect">
                <a:avLst/>
              </a:prstGeom>
              <a:solidFill>
                <a:srgbClr val="DDDBDC">
                  <a:alpha val="54902"/>
                </a:srgbClr>
              </a:solidFill>
              <a:ln w="28575">
                <a:solidFill>
                  <a:srgbClr val="DDDBDC">
                    <a:alpha val="56863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sp>
            <p:nvSpPr>
              <p:cNvPr id="44" name="Rectangle 24">
                <a:extLst>
                  <a:ext uri="{FF2B5EF4-FFF2-40B4-BE49-F238E27FC236}">
                    <a16:creationId xmlns:a16="http://schemas.microsoft.com/office/drawing/2014/main" id="{AE96717D-BB28-429C-8AE2-877CACB2DE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3762" y="5825549"/>
                <a:ext cx="6633134" cy="3695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None/>
                </a:pPr>
                <a:r>
                  <a:rPr lang="en-GB" altLang="en-US" spc="-30" dirty="0">
                    <a:solidFill>
                      <a:schemeClr val="tx1"/>
                    </a:solidFill>
                  </a:rPr>
                  <a:t>We can tell some things about Penelope by looking at where she has been.</a:t>
                </a:r>
              </a:p>
            </p:txBody>
          </p:sp>
        </p:grp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E6DE5D16-07FB-4A66-8FBC-22937BE770E9}"/>
                </a:ext>
              </a:extLst>
            </p:cNvPr>
            <p:cNvSpPr/>
            <p:nvPr/>
          </p:nvSpPr>
          <p:spPr>
            <a:xfrm>
              <a:off x="2847205" y="2639459"/>
              <a:ext cx="7632885" cy="204905"/>
            </a:xfrm>
            <a:prstGeom prst="rect">
              <a:avLst/>
            </a:prstGeom>
            <a:solidFill>
              <a:srgbClr val="B8B6B7"/>
            </a:solidFill>
            <a:ln w="28575">
              <a:solidFill>
                <a:srgbClr val="B8B6B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grpSp>
          <p:nvGrpSpPr>
            <p:cNvPr id="35" name="Group 2">
              <a:extLst>
                <a:ext uri="{FF2B5EF4-FFF2-40B4-BE49-F238E27FC236}">
                  <a16:creationId xmlns:a16="http://schemas.microsoft.com/office/drawing/2014/main" id="{52FCB857-F75D-4A0F-9669-F5F3B31B602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24346" y="2689279"/>
              <a:ext cx="614587" cy="104775"/>
              <a:chOff x="1076325" y="1617027"/>
              <a:chExt cx="614587" cy="104775"/>
            </a:xfrm>
          </p:grpSpPr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346825D4-C155-4AD4-88A0-E74A1E7F1681}"/>
                  </a:ext>
                </a:extLst>
              </p:cNvPr>
              <p:cNvSpPr/>
              <p:nvPr/>
            </p:nvSpPr>
            <p:spPr>
              <a:xfrm>
                <a:off x="1076973" y="1616448"/>
                <a:ext cx="104778" cy="104835"/>
              </a:xfrm>
              <a:prstGeom prst="ellipse">
                <a:avLst/>
              </a:prstGeom>
              <a:solidFill>
                <a:srgbClr val="E62122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8B44F04E-F831-449D-B16A-4C93DF4D80B3}"/>
                  </a:ext>
                </a:extLst>
              </p:cNvPr>
              <p:cNvSpPr/>
              <p:nvPr/>
            </p:nvSpPr>
            <p:spPr>
              <a:xfrm>
                <a:off x="1326217" y="1616448"/>
                <a:ext cx="104778" cy="104835"/>
              </a:xfrm>
              <a:prstGeom prst="ellipse">
                <a:avLst/>
              </a:prstGeom>
              <a:solidFill>
                <a:srgbClr val="F9B101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8" name="Oval 37">
                <a:extLst>
                  <a:ext uri="{FF2B5EF4-FFF2-40B4-BE49-F238E27FC236}">
                    <a16:creationId xmlns:a16="http://schemas.microsoft.com/office/drawing/2014/main" id="{8B952BC4-51F0-4609-A46C-B9599C856D4C}"/>
                  </a:ext>
                </a:extLst>
              </p:cNvPr>
              <p:cNvSpPr/>
              <p:nvPr/>
            </p:nvSpPr>
            <p:spPr>
              <a:xfrm>
                <a:off x="1586573" y="1616448"/>
                <a:ext cx="104778" cy="104835"/>
              </a:xfrm>
              <a:prstGeom prst="ellipse">
                <a:avLst/>
              </a:prstGeom>
              <a:solidFill>
                <a:srgbClr val="86BD32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</p:grpSp>
      <p:grpSp>
        <p:nvGrpSpPr>
          <p:cNvPr id="4" name="Box 1">
            <a:extLst>
              <a:ext uri="{FF2B5EF4-FFF2-40B4-BE49-F238E27FC236}">
                <a16:creationId xmlns:a16="http://schemas.microsoft.com/office/drawing/2014/main" id="{28507DA6-7D22-470B-ADC2-7EE3A7AAD5CB}"/>
              </a:ext>
            </a:extLst>
          </p:cNvPr>
          <p:cNvGrpSpPr>
            <a:grpSpLocks/>
          </p:cNvGrpSpPr>
          <p:nvPr/>
        </p:nvGrpSpPr>
        <p:grpSpPr bwMode="auto">
          <a:xfrm>
            <a:off x="769938" y="2563715"/>
            <a:ext cx="7618412" cy="617635"/>
            <a:chOff x="769834" y="3957356"/>
            <a:chExt cx="7618516" cy="617636"/>
          </a:xfrm>
        </p:grpSpPr>
        <p:grpSp>
          <p:nvGrpSpPr>
            <p:cNvPr id="5" name="Group 44">
              <a:extLst>
                <a:ext uri="{FF2B5EF4-FFF2-40B4-BE49-F238E27FC236}">
                  <a16:creationId xmlns:a16="http://schemas.microsoft.com/office/drawing/2014/main" id="{8CC848E2-FDD0-4B78-A341-E3AE965500A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9834" y="3957356"/>
              <a:ext cx="7618516" cy="617636"/>
              <a:chOff x="769834" y="3428999"/>
              <a:chExt cx="7618516" cy="617636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00D2D8C4-9624-408D-8371-54387690244A}"/>
                  </a:ext>
                </a:extLst>
              </p:cNvPr>
              <p:cNvSpPr/>
              <p:nvPr/>
            </p:nvSpPr>
            <p:spPr>
              <a:xfrm>
                <a:off x="769834" y="3471862"/>
                <a:ext cx="7618516" cy="574773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8" name="Group 43">
                <a:extLst>
                  <a:ext uri="{FF2B5EF4-FFF2-40B4-BE49-F238E27FC236}">
                    <a16:creationId xmlns:a16="http://schemas.microsoft.com/office/drawing/2014/main" id="{6F192B17-E5B1-4305-8FFF-3CCED4DF93B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9" name="Oval 8">
                  <a:extLst>
                    <a:ext uri="{FF2B5EF4-FFF2-40B4-BE49-F238E27FC236}">
                      <a16:creationId xmlns:a16="http://schemas.microsoft.com/office/drawing/2014/main" id="{954DA178-79AA-4F7C-A785-4C02881F2529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775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" name="Oval 9">
                  <a:extLst>
                    <a:ext uri="{FF2B5EF4-FFF2-40B4-BE49-F238E27FC236}">
                      <a16:creationId xmlns:a16="http://schemas.microsoft.com/office/drawing/2014/main" id="{CC79DB57-A1F0-4FDA-8C67-2C4D4AB67E93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775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" name="Oval 10">
                  <a:extLst>
                    <a:ext uri="{FF2B5EF4-FFF2-40B4-BE49-F238E27FC236}">
                      <a16:creationId xmlns:a16="http://schemas.microsoft.com/office/drawing/2014/main" id="{0D0D3CE5-0C27-4C7A-A85B-FF9B93A645D5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775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6" name="Rectangle 9">
              <a:extLst>
                <a:ext uri="{FF2B5EF4-FFF2-40B4-BE49-F238E27FC236}">
                  <a16:creationId xmlns:a16="http://schemas.microsoft.com/office/drawing/2014/main" id="{87E93A8A-2BA7-4F21-A257-EA19041BB8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037" y="4097533"/>
              <a:ext cx="745964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spc="-30" dirty="0">
                  <a:solidFill>
                    <a:schemeClr val="tx1"/>
                  </a:solidFill>
                </a:rPr>
                <a:t>What sports might she like watching or playing?</a:t>
              </a:r>
            </a:p>
          </p:txBody>
        </p:sp>
      </p:grpSp>
      <p:grpSp>
        <p:nvGrpSpPr>
          <p:cNvPr id="3" name="football club">
            <a:extLst>
              <a:ext uri="{FF2B5EF4-FFF2-40B4-BE49-F238E27FC236}">
                <a16:creationId xmlns:a16="http://schemas.microsoft.com/office/drawing/2014/main" id="{80DF0056-D6DB-4ECD-843B-8A930BA07BC2}"/>
              </a:ext>
            </a:extLst>
          </p:cNvPr>
          <p:cNvGrpSpPr/>
          <p:nvPr/>
        </p:nvGrpSpPr>
        <p:grpSpPr>
          <a:xfrm>
            <a:off x="1659725" y="3855272"/>
            <a:ext cx="2969425" cy="2224853"/>
            <a:chOff x="1659725" y="3855272"/>
            <a:chExt cx="2969425" cy="2224853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81D861B8-2E81-4D77-B8E8-3DA8E11B544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59725" y="3855272"/>
              <a:ext cx="2969425" cy="2224853"/>
            </a:xfrm>
            <a:prstGeom prst="rect">
              <a:avLst/>
            </a:prstGeom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0E778F8C-F2E9-43AD-A022-52A2AB42123A}"/>
                </a:ext>
              </a:extLst>
            </p:cNvPr>
            <p:cNvSpPr txBox="1"/>
            <p:nvPr/>
          </p:nvSpPr>
          <p:spPr>
            <a:xfrm>
              <a:off x="1767501" y="4777758"/>
              <a:ext cx="2718774" cy="400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+mj-lt"/>
                </a:rPr>
                <a:t>Football Club</a:t>
              </a:r>
            </a:p>
          </p:txBody>
        </p:sp>
      </p:grpSp>
      <p:grpSp>
        <p:nvGrpSpPr>
          <p:cNvPr id="13" name="swimming pool">
            <a:extLst>
              <a:ext uri="{FF2B5EF4-FFF2-40B4-BE49-F238E27FC236}">
                <a16:creationId xmlns:a16="http://schemas.microsoft.com/office/drawing/2014/main" id="{417494C2-4B58-4004-ABEF-D8D36DD9EF23}"/>
              </a:ext>
            </a:extLst>
          </p:cNvPr>
          <p:cNvGrpSpPr/>
          <p:nvPr/>
        </p:nvGrpSpPr>
        <p:grpSpPr>
          <a:xfrm>
            <a:off x="4572000" y="3282951"/>
            <a:ext cx="2718774" cy="2809874"/>
            <a:chOff x="4572000" y="3282951"/>
            <a:chExt cx="2718774" cy="2809874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5390C361-1BF0-4660-B39B-9ECCA951CB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43500" y="3282951"/>
              <a:ext cx="2176101" cy="2809874"/>
            </a:xfrm>
            <a:prstGeom prst="rect">
              <a:avLst/>
            </a:prstGeom>
          </p:spPr>
        </p:pic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E650B2EB-E525-4C15-99CA-C6B35589907B}"/>
                </a:ext>
              </a:extLst>
            </p:cNvPr>
            <p:cNvSpPr txBox="1"/>
            <p:nvPr/>
          </p:nvSpPr>
          <p:spPr>
            <a:xfrm>
              <a:off x="4572000" y="4911108"/>
              <a:ext cx="2718774" cy="400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+mj-lt"/>
                </a:rPr>
                <a:t>Swimming Pool</a:t>
              </a:r>
            </a:p>
          </p:txBody>
        </p:sp>
      </p:grpSp>
      <p:grpSp>
        <p:nvGrpSpPr>
          <p:cNvPr id="45" name="Box 2">
            <a:extLst>
              <a:ext uri="{FF2B5EF4-FFF2-40B4-BE49-F238E27FC236}">
                <a16:creationId xmlns:a16="http://schemas.microsoft.com/office/drawing/2014/main" id="{AAB7BBCC-1294-4E81-9B07-35AB940E3503}"/>
              </a:ext>
            </a:extLst>
          </p:cNvPr>
          <p:cNvGrpSpPr>
            <a:grpSpLocks/>
          </p:cNvGrpSpPr>
          <p:nvPr/>
        </p:nvGrpSpPr>
        <p:grpSpPr bwMode="auto">
          <a:xfrm>
            <a:off x="769938" y="2573240"/>
            <a:ext cx="7546749" cy="617635"/>
            <a:chOff x="769834" y="3957356"/>
            <a:chExt cx="7546852" cy="617636"/>
          </a:xfrm>
        </p:grpSpPr>
        <p:grpSp>
          <p:nvGrpSpPr>
            <p:cNvPr id="46" name="Group 44">
              <a:extLst>
                <a:ext uri="{FF2B5EF4-FFF2-40B4-BE49-F238E27FC236}">
                  <a16:creationId xmlns:a16="http://schemas.microsoft.com/office/drawing/2014/main" id="{79934EEF-17FF-48EF-8724-198CB3F15F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9834" y="3957356"/>
              <a:ext cx="4421247" cy="617636"/>
              <a:chOff x="769834" y="3428999"/>
              <a:chExt cx="4421247" cy="617636"/>
            </a:xfrm>
          </p:grpSpPr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74F413E7-8611-46F6-A05B-C658A3D61739}"/>
                  </a:ext>
                </a:extLst>
              </p:cNvPr>
              <p:cNvSpPr/>
              <p:nvPr/>
            </p:nvSpPr>
            <p:spPr>
              <a:xfrm>
                <a:off x="769834" y="3471862"/>
                <a:ext cx="4421247" cy="574773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49" name="Group 43">
                <a:extLst>
                  <a:ext uri="{FF2B5EF4-FFF2-40B4-BE49-F238E27FC236}">
                    <a16:creationId xmlns:a16="http://schemas.microsoft.com/office/drawing/2014/main" id="{B0A28FB8-C489-42D5-A818-8B0E06C8194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50" name="Oval 49">
                  <a:extLst>
                    <a:ext uri="{FF2B5EF4-FFF2-40B4-BE49-F238E27FC236}">
                      <a16:creationId xmlns:a16="http://schemas.microsoft.com/office/drawing/2014/main" id="{A6E94176-08CC-4789-9426-CC3075A24BAE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775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1" name="Oval 50">
                  <a:extLst>
                    <a:ext uri="{FF2B5EF4-FFF2-40B4-BE49-F238E27FC236}">
                      <a16:creationId xmlns:a16="http://schemas.microsoft.com/office/drawing/2014/main" id="{C7C52AE6-AB18-4152-9086-BBB39BCE2C5F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775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3" name="Oval 52">
                  <a:extLst>
                    <a:ext uri="{FF2B5EF4-FFF2-40B4-BE49-F238E27FC236}">
                      <a16:creationId xmlns:a16="http://schemas.microsoft.com/office/drawing/2014/main" id="{2416B5F3-8B71-456E-AF5C-C3D85DF451D5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775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47" name="Rectangle 9">
              <a:extLst>
                <a:ext uri="{FF2B5EF4-FFF2-40B4-BE49-F238E27FC236}">
                  <a16:creationId xmlns:a16="http://schemas.microsoft.com/office/drawing/2014/main" id="{DAE7D8B5-CA50-4630-B22D-A5D06D8A79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037" y="4097533"/>
              <a:ext cx="745964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spc="-30" dirty="0">
                  <a:solidFill>
                    <a:schemeClr val="tx1"/>
                  </a:solidFill>
                </a:rPr>
                <a:t>How old could she be?</a:t>
              </a:r>
            </a:p>
          </p:txBody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ABD103E4-3741-41F1-A658-0D743A6C1E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765" y="2472997"/>
            <a:ext cx="5024585" cy="3803978"/>
          </a:xfrm>
          <a:prstGeom prst="rect">
            <a:avLst/>
          </a:prstGeom>
        </p:spPr>
      </p:pic>
      <p:grpSp>
        <p:nvGrpSpPr>
          <p:cNvPr id="57" name="Box 3">
            <a:extLst>
              <a:ext uri="{FF2B5EF4-FFF2-40B4-BE49-F238E27FC236}">
                <a16:creationId xmlns:a16="http://schemas.microsoft.com/office/drawing/2014/main" id="{EA97DF30-6AF1-4C08-9676-1850916E1E5E}"/>
              </a:ext>
            </a:extLst>
          </p:cNvPr>
          <p:cNvGrpSpPr>
            <a:grpSpLocks/>
          </p:cNvGrpSpPr>
          <p:nvPr/>
        </p:nvGrpSpPr>
        <p:grpSpPr bwMode="auto">
          <a:xfrm>
            <a:off x="769939" y="2563715"/>
            <a:ext cx="7546748" cy="617635"/>
            <a:chOff x="769835" y="3957356"/>
            <a:chExt cx="7546851" cy="617636"/>
          </a:xfrm>
        </p:grpSpPr>
        <p:grpSp>
          <p:nvGrpSpPr>
            <p:cNvPr id="58" name="Group 44">
              <a:extLst>
                <a:ext uri="{FF2B5EF4-FFF2-40B4-BE49-F238E27FC236}">
                  <a16:creationId xmlns:a16="http://schemas.microsoft.com/office/drawing/2014/main" id="{A6ACAB83-4764-4315-A0A9-5E676B3EF6C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9835" y="3957356"/>
              <a:ext cx="4297421" cy="617636"/>
              <a:chOff x="769835" y="3428999"/>
              <a:chExt cx="4297421" cy="617636"/>
            </a:xfrm>
          </p:grpSpPr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A1C61669-795A-47F3-93DA-EFD1D6C8F59A}"/>
                  </a:ext>
                </a:extLst>
              </p:cNvPr>
              <p:cNvSpPr/>
              <p:nvPr/>
            </p:nvSpPr>
            <p:spPr>
              <a:xfrm>
                <a:off x="769835" y="3471862"/>
                <a:ext cx="4297421" cy="574773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61" name="Group 43">
                <a:extLst>
                  <a:ext uri="{FF2B5EF4-FFF2-40B4-BE49-F238E27FC236}">
                    <a16:creationId xmlns:a16="http://schemas.microsoft.com/office/drawing/2014/main" id="{F7898896-757A-4DEC-BF16-0A79B70C39E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62" name="Oval 61">
                  <a:extLst>
                    <a:ext uri="{FF2B5EF4-FFF2-40B4-BE49-F238E27FC236}">
                      <a16:creationId xmlns:a16="http://schemas.microsoft.com/office/drawing/2014/main" id="{90D685A0-CBA0-41FB-8B1B-978C95AC2B1A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775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3" name="Oval 62">
                  <a:extLst>
                    <a:ext uri="{FF2B5EF4-FFF2-40B4-BE49-F238E27FC236}">
                      <a16:creationId xmlns:a16="http://schemas.microsoft.com/office/drawing/2014/main" id="{F723A378-9F3C-4102-9223-E2F591641C99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775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64" name="Oval 63">
                  <a:extLst>
                    <a:ext uri="{FF2B5EF4-FFF2-40B4-BE49-F238E27FC236}">
                      <a16:creationId xmlns:a16="http://schemas.microsoft.com/office/drawing/2014/main" id="{8912F287-276A-4922-B5B9-86CC3C63ADDB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775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59" name="Rectangle 9">
              <a:extLst>
                <a:ext uri="{FF2B5EF4-FFF2-40B4-BE49-F238E27FC236}">
                  <a16:creationId xmlns:a16="http://schemas.microsoft.com/office/drawing/2014/main" id="{56477416-9EEA-4B58-BF0B-ABE6467F04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037" y="4097533"/>
              <a:ext cx="745964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spc="-30" dirty="0">
                  <a:solidFill>
                    <a:schemeClr val="tx1"/>
                  </a:solidFill>
                </a:rPr>
                <a:t>What type of food might she like?</a:t>
              </a:r>
            </a:p>
          </p:txBody>
        </p:sp>
      </p:grpSp>
      <p:grpSp>
        <p:nvGrpSpPr>
          <p:cNvPr id="27" name="ice cream">
            <a:extLst>
              <a:ext uri="{FF2B5EF4-FFF2-40B4-BE49-F238E27FC236}">
                <a16:creationId xmlns:a16="http://schemas.microsoft.com/office/drawing/2014/main" id="{D9ACBB9D-C6BC-4089-9423-41AA3A581581}"/>
              </a:ext>
            </a:extLst>
          </p:cNvPr>
          <p:cNvGrpSpPr/>
          <p:nvPr/>
        </p:nvGrpSpPr>
        <p:grpSpPr>
          <a:xfrm>
            <a:off x="4324351" y="2447925"/>
            <a:ext cx="4478340" cy="3663950"/>
            <a:chOff x="3189584" y="3657412"/>
            <a:chExt cx="3014490" cy="2435413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DD5C7144-4B8F-468C-A918-A59DD20AF06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89584" y="3932790"/>
              <a:ext cx="2782592" cy="2160035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14C41BCB-BF55-4800-9ECD-29C7220D158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66224">
              <a:off x="3384491" y="3657412"/>
              <a:ext cx="589228" cy="895574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DCE45EA-3CE5-4284-98EC-CC572B964276}"/>
                </a:ext>
              </a:extLst>
            </p:cNvPr>
            <p:cNvSpPr txBox="1"/>
            <p:nvPr/>
          </p:nvSpPr>
          <p:spPr>
            <a:xfrm>
              <a:off x="3956174" y="4060090"/>
              <a:ext cx="2247900" cy="2659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>
                  <a:latin typeface="+mj-lt"/>
                </a:rPr>
                <a:t>Tasty Treats Ice Cream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2184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2" presetClass="entr" presetSubtype="8" fill="hold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7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7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7" presetID="2" presetClass="entr" presetSubtype="2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10" presetClass="exit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3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8" fill="hold">
                          <p:stCondLst>
                            <p:cond delay="indefinite"/>
                          </p:stCondLst>
                          <p:childTnLst>
                            <p:par>
                              <p:cTn id="3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0" presetID="2" presetClass="entr" presetSubtype="2" fill="hold" nodeType="click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2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3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10" presetClass="exit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9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3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8" fill="hold">
                          <p:stCondLst>
                            <p:cond delay="indefinite"/>
                          </p:stCondLst>
                          <p:childTnLst>
                            <p:par>
                              <p:cTn id="5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0" presetID="2" presetClass="entr" presetSubtype="2" fill="hold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62" dur="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63" dur="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7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10" presetClass="exit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3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8" fill="hold">
                          <p:stCondLst>
                            <p:cond delay="indefinite"/>
                          </p:stCondLst>
                          <p:childTnLst>
                            <p:par>
                              <p:cTn id="3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0" presetID="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10" presetClass="exit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9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3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8" fill="hold">
                          <p:stCondLst>
                            <p:cond delay="indefinite"/>
                          </p:stCondLst>
                          <p:childTnLst>
                            <p:par>
                              <p:cTn id="5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0" presetID="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Digital Footprints</a:t>
            </a:r>
          </a:p>
        </p:txBody>
      </p:sp>
      <p:grpSp>
        <p:nvGrpSpPr>
          <p:cNvPr id="4" name="Box">
            <a:extLst>
              <a:ext uri="{FF2B5EF4-FFF2-40B4-BE49-F238E27FC236}">
                <a16:creationId xmlns:a16="http://schemas.microsoft.com/office/drawing/2014/main" id="{D5C9E427-9E5F-4AC5-817E-55DB3AC419B8}"/>
              </a:ext>
            </a:extLst>
          </p:cNvPr>
          <p:cNvGrpSpPr>
            <a:grpSpLocks/>
          </p:cNvGrpSpPr>
          <p:nvPr/>
        </p:nvGrpSpPr>
        <p:grpSpPr bwMode="auto">
          <a:xfrm>
            <a:off x="769938" y="1554067"/>
            <a:ext cx="7618412" cy="1160558"/>
            <a:chOff x="769834" y="3957356"/>
            <a:chExt cx="7618516" cy="1160559"/>
          </a:xfrm>
        </p:grpSpPr>
        <p:grpSp>
          <p:nvGrpSpPr>
            <p:cNvPr id="5" name="Group 44">
              <a:extLst>
                <a:ext uri="{FF2B5EF4-FFF2-40B4-BE49-F238E27FC236}">
                  <a16:creationId xmlns:a16="http://schemas.microsoft.com/office/drawing/2014/main" id="{31DD0373-3F51-40DB-A84C-623E1D04D8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9834" y="3957356"/>
              <a:ext cx="7618516" cy="1160559"/>
              <a:chOff x="769834" y="3428999"/>
              <a:chExt cx="7618516" cy="1160559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A8EC3097-A736-4099-9CA8-56B419E938AB}"/>
                  </a:ext>
                </a:extLst>
              </p:cNvPr>
              <p:cNvSpPr/>
              <p:nvPr/>
            </p:nvSpPr>
            <p:spPr>
              <a:xfrm>
                <a:off x="769834" y="3471861"/>
                <a:ext cx="7618516" cy="1117697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8" name="Group 43">
                <a:extLst>
                  <a:ext uri="{FF2B5EF4-FFF2-40B4-BE49-F238E27FC236}">
                    <a16:creationId xmlns:a16="http://schemas.microsoft.com/office/drawing/2014/main" id="{D9CC17E3-DBC3-4E7D-95CE-ABF385CC35A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9" name="Oval 8">
                  <a:extLst>
                    <a:ext uri="{FF2B5EF4-FFF2-40B4-BE49-F238E27FC236}">
                      <a16:creationId xmlns:a16="http://schemas.microsoft.com/office/drawing/2014/main" id="{CB428E21-FD5A-408F-8925-583A59E91478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775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" name="Oval 9">
                  <a:extLst>
                    <a:ext uri="{FF2B5EF4-FFF2-40B4-BE49-F238E27FC236}">
                      <a16:creationId xmlns:a16="http://schemas.microsoft.com/office/drawing/2014/main" id="{6002C6D1-C36F-4D26-ADDB-4944A1219F5C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775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" name="Oval 10">
                  <a:extLst>
                    <a:ext uri="{FF2B5EF4-FFF2-40B4-BE49-F238E27FC236}">
                      <a16:creationId xmlns:a16="http://schemas.microsoft.com/office/drawing/2014/main" id="{23F83B0D-3361-4A19-9AEA-067302C007D4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775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6" name="Rectangle 9">
              <a:extLst>
                <a:ext uri="{FF2B5EF4-FFF2-40B4-BE49-F238E27FC236}">
                  <a16:creationId xmlns:a16="http://schemas.microsoft.com/office/drawing/2014/main" id="{09F5C9F8-135B-4554-B792-4C5F1626FD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037" y="4097533"/>
              <a:ext cx="7459649" cy="923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When we go online, everything we do leaves a ‘footprint’ that other people can see, even if it’s not something you have posted somewhere publicly.</a:t>
              </a:r>
            </a:p>
          </p:txBody>
        </p:sp>
      </p:grpSp>
      <p:grpSp>
        <p:nvGrpSpPr>
          <p:cNvPr id="16" name="Box">
            <a:extLst>
              <a:ext uri="{FF2B5EF4-FFF2-40B4-BE49-F238E27FC236}">
                <a16:creationId xmlns:a16="http://schemas.microsoft.com/office/drawing/2014/main" id="{EC7ABAD2-9A4D-4BD5-B18E-062998535B01}"/>
              </a:ext>
            </a:extLst>
          </p:cNvPr>
          <p:cNvGrpSpPr>
            <a:grpSpLocks/>
          </p:cNvGrpSpPr>
          <p:nvPr/>
        </p:nvGrpSpPr>
        <p:grpSpPr bwMode="auto">
          <a:xfrm>
            <a:off x="769938" y="2954239"/>
            <a:ext cx="7546749" cy="665258"/>
            <a:chOff x="769834" y="3957356"/>
            <a:chExt cx="7546852" cy="665259"/>
          </a:xfrm>
        </p:grpSpPr>
        <p:grpSp>
          <p:nvGrpSpPr>
            <p:cNvPr id="17" name="Group 44">
              <a:extLst>
                <a:ext uri="{FF2B5EF4-FFF2-40B4-BE49-F238E27FC236}">
                  <a16:creationId xmlns:a16="http://schemas.microsoft.com/office/drawing/2014/main" id="{2AC1B581-17D1-4198-8A55-6D71E668EC6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9834" y="3957356"/>
              <a:ext cx="4678426" cy="665259"/>
              <a:chOff x="769834" y="3428999"/>
              <a:chExt cx="4678426" cy="665259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8116BC68-4573-4BD9-B22E-C36ED1FA56D4}"/>
                  </a:ext>
                </a:extLst>
              </p:cNvPr>
              <p:cNvSpPr/>
              <p:nvPr/>
            </p:nvSpPr>
            <p:spPr>
              <a:xfrm>
                <a:off x="769834" y="3471861"/>
                <a:ext cx="4678426" cy="622397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20" name="Group 43">
                <a:extLst>
                  <a:ext uri="{FF2B5EF4-FFF2-40B4-BE49-F238E27FC236}">
                    <a16:creationId xmlns:a16="http://schemas.microsoft.com/office/drawing/2014/main" id="{A31A8CD3-AB59-4C81-823B-723005901F4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21" name="Oval 20">
                  <a:extLst>
                    <a:ext uri="{FF2B5EF4-FFF2-40B4-BE49-F238E27FC236}">
                      <a16:creationId xmlns:a16="http://schemas.microsoft.com/office/drawing/2014/main" id="{15B81428-9666-43B6-8802-468A3129730E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775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" name="Oval 21">
                  <a:extLst>
                    <a:ext uri="{FF2B5EF4-FFF2-40B4-BE49-F238E27FC236}">
                      <a16:creationId xmlns:a16="http://schemas.microsoft.com/office/drawing/2014/main" id="{CA1624C4-6CF8-45A1-BF22-03C91326A543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775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" name="Oval 22">
                  <a:extLst>
                    <a:ext uri="{FF2B5EF4-FFF2-40B4-BE49-F238E27FC236}">
                      <a16:creationId xmlns:a16="http://schemas.microsoft.com/office/drawing/2014/main" id="{8950BCBA-3D73-446A-AE58-0AB874EF526B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775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18" name="Rectangle 9">
              <a:extLst>
                <a:ext uri="{FF2B5EF4-FFF2-40B4-BE49-F238E27FC236}">
                  <a16:creationId xmlns:a16="http://schemas.microsoft.com/office/drawing/2014/main" id="{D1FDFD98-419D-4CFA-BF35-CF2550FFE1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037" y="4097533"/>
              <a:ext cx="745964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What does the word </a:t>
              </a:r>
              <a:r>
                <a:rPr lang="en-GB" altLang="en-US" b="1" dirty="0">
                  <a:solidFill>
                    <a:schemeClr val="tx1"/>
                  </a:solidFill>
                </a:rPr>
                <a:t>digital</a:t>
              </a:r>
              <a:r>
                <a:rPr lang="en-GB" altLang="en-US" dirty="0">
                  <a:solidFill>
                    <a:schemeClr val="tx1"/>
                  </a:solidFill>
                </a:rPr>
                <a:t> mean?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95B6F5B0-3A52-4CCD-B002-4B238EFD0D4A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4049716"/>
            <a:ext cx="4206875" cy="1055683"/>
            <a:chOff x="2847205" y="2639459"/>
            <a:chExt cx="4206977" cy="1056291"/>
          </a:xfrm>
        </p:grpSpPr>
        <p:grpSp>
          <p:nvGrpSpPr>
            <p:cNvPr id="27" name="Group 20">
              <a:extLst>
                <a:ext uri="{FF2B5EF4-FFF2-40B4-BE49-F238E27FC236}">
                  <a16:creationId xmlns:a16="http://schemas.microsoft.com/office/drawing/2014/main" id="{4E574A42-A55E-4C3E-99C6-7DCD475BDAF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47205" y="2639459"/>
              <a:ext cx="4206977" cy="1056291"/>
              <a:chOff x="769834" y="5516934"/>
              <a:chExt cx="3707719" cy="1056291"/>
            </a:xfrm>
          </p:grpSpPr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83BB90B2-6EBD-456E-A363-D1FA99BBE3BF}"/>
                  </a:ext>
                </a:extLst>
              </p:cNvPr>
              <p:cNvSpPr/>
              <p:nvPr/>
            </p:nvSpPr>
            <p:spPr>
              <a:xfrm>
                <a:off x="769834" y="5516934"/>
                <a:ext cx="3707719" cy="1056291"/>
              </a:xfrm>
              <a:prstGeom prst="rect">
                <a:avLst/>
              </a:prstGeom>
              <a:solidFill>
                <a:srgbClr val="DDDBDC">
                  <a:alpha val="54902"/>
                </a:srgbClr>
              </a:solidFill>
              <a:ln w="28575">
                <a:solidFill>
                  <a:srgbClr val="DDDBDC">
                    <a:alpha val="56863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sp>
            <p:nvSpPr>
              <p:cNvPr id="34" name="Rectangle 24">
                <a:extLst>
                  <a:ext uri="{FF2B5EF4-FFF2-40B4-BE49-F238E27FC236}">
                    <a16:creationId xmlns:a16="http://schemas.microsoft.com/office/drawing/2014/main" id="{74BFA916-7716-4243-9F57-A05052B004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3763" y="5825549"/>
                <a:ext cx="3177260" cy="6467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None/>
                </a:pPr>
                <a:r>
                  <a:rPr lang="en-GB" altLang="en-US" b="1" spc="-30" dirty="0">
                    <a:solidFill>
                      <a:schemeClr val="tx1"/>
                    </a:solidFill>
                  </a:rPr>
                  <a:t>Digital</a:t>
                </a:r>
                <a:r>
                  <a:rPr lang="en-GB" altLang="en-US" spc="-30" dirty="0">
                    <a:solidFill>
                      <a:schemeClr val="tx1"/>
                    </a:solidFill>
                  </a:rPr>
                  <a:t> means anything to do with computer technology.</a:t>
                </a:r>
              </a:p>
            </p:txBody>
          </p:sp>
        </p:grp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F58A69BD-B0DC-49AD-967A-F5F2CA642311}"/>
                </a:ext>
              </a:extLst>
            </p:cNvPr>
            <p:cNvSpPr/>
            <p:nvPr/>
          </p:nvSpPr>
          <p:spPr>
            <a:xfrm>
              <a:off x="2847205" y="2639459"/>
              <a:ext cx="4206976" cy="204905"/>
            </a:xfrm>
            <a:prstGeom prst="rect">
              <a:avLst/>
            </a:prstGeom>
            <a:solidFill>
              <a:srgbClr val="B8B6B7"/>
            </a:solidFill>
            <a:ln w="28575">
              <a:solidFill>
                <a:srgbClr val="B8B6B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grpSp>
          <p:nvGrpSpPr>
            <p:cNvPr id="29" name="Group 2">
              <a:extLst>
                <a:ext uri="{FF2B5EF4-FFF2-40B4-BE49-F238E27FC236}">
                  <a16:creationId xmlns:a16="http://schemas.microsoft.com/office/drawing/2014/main" id="{75256E85-3A57-48FC-A9E7-22A17A9CE2E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24346" y="2689279"/>
              <a:ext cx="614587" cy="104775"/>
              <a:chOff x="1076325" y="1617027"/>
              <a:chExt cx="614587" cy="104775"/>
            </a:xfrm>
          </p:grpSpPr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7E5EFB74-D330-46C0-B1ED-CE58CAB24FA6}"/>
                  </a:ext>
                </a:extLst>
              </p:cNvPr>
              <p:cNvSpPr/>
              <p:nvPr/>
            </p:nvSpPr>
            <p:spPr>
              <a:xfrm>
                <a:off x="1076973" y="1616448"/>
                <a:ext cx="104778" cy="104835"/>
              </a:xfrm>
              <a:prstGeom prst="ellipse">
                <a:avLst/>
              </a:prstGeom>
              <a:solidFill>
                <a:srgbClr val="E62122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5E502461-DB3D-4E04-933A-1FC949C956D1}"/>
                  </a:ext>
                </a:extLst>
              </p:cNvPr>
              <p:cNvSpPr/>
              <p:nvPr/>
            </p:nvSpPr>
            <p:spPr>
              <a:xfrm>
                <a:off x="1326217" y="1616448"/>
                <a:ext cx="104778" cy="104835"/>
              </a:xfrm>
              <a:prstGeom prst="ellipse">
                <a:avLst/>
              </a:prstGeom>
              <a:solidFill>
                <a:srgbClr val="F9B101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5003C5C4-216B-443A-BACE-4D9BF0A5CA71}"/>
                  </a:ext>
                </a:extLst>
              </p:cNvPr>
              <p:cNvSpPr/>
              <p:nvPr/>
            </p:nvSpPr>
            <p:spPr>
              <a:xfrm>
                <a:off x="1586573" y="1616448"/>
                <a:ext cx="104778" cy="104835"/>
              </a:xfrm>
              <a:prstGeom prst="ellipse">
                <a:avLst/>
              </a:prstGeom>
              <a:solidFill>
                <a:srgbClr val="86BD32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D84A5B8-5968-4D1A-9D3D-8699966BD89E}"/>
              </a:ext>
            </a:extLst>
          </p:cNvPr>
          <p:cNvGrpSpPr>
            <a:grpSpLocks/>
          </p:cNvGrpSpPr>
          <p:nvPr/>
        </p:nvGrpSpPr>
        <p:grpSpPr bwMode="auto">
          <a:xfrm>
            <a:off x="4743450" y="2447925"/>
            <a:ext cx="3644900" cy="3644900"/>
            <a:chOff x="2695574" y="2322539"/>
            <a:chExt cx="3762375" cy="3762375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918C23CD-B2BE-45D6-9A94-22EF18C554AE}"/>
                </a:ext>
              </a:extLst>
            </p:cNvPr>
            <p:cNvSpPr/>
            <p:nvPr/>
          </p:nvSpPr>
          <p:spPr>
            <a:xfrm>
              <a:off x="2695574" y="2322539"/>
              <a:ext cx="3762375" cy="3762375"/>
            </a:xfrm>
            <a:prstGeom prst="ellipse">
              <a:avLst/>
            </a:prstGeom>
            <a:solidFill>
              <a:srgbClr val="6993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3B4AF0D2-7751-4F57-88D9-31474BD398C9}"/>
                </a:ext>
              </a:extLst>
            </p:cNvPr>
            <p:cNvSpPr/>
            <p:nvPr/>
          </p:nvSpPr>
          <p:spPr>
            <a:xfrm>
              <a:off x="2762249" y="2428901"/>
              <a:ext cx="3521075" cy="3521075"/>
            </a:xfrm>
            <a:prstGeom prst="ellipse">
              <a:avLst/>
            </a:prstGeom>
            <a:solidFill>
              <a:srgbClr val="B9D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E0A0A45-CF04-4B36-9E6C-D5A03C95E622}"/>
                </a:ext>
              </a:extLst>
            </p:cNvPr>
            <p:cNvSpPr/>
            <p:nvPr/>
          </p:nvSpPr>
          <p:spPr>
            <a:xfrm>
              <a:off x="3028949" y="2511451"/>
              <a:ext cx="3332163" cy="3332163"/>
            </a:xfrm>
            <a:prstGeom prst="ellipse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59C83C9A-4F3F-446A-8A19-93F5A1D945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69926" y="2661993"/>
            <a:ext cx="4846999" cy="3364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00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50"/>
                                </p:stCondLst>
                                <p:childTnLst>
                                  <p:par>
                                    <p:cTn id="16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8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9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50"/>
                                </p:stCondLst>
                                <p:childTnLst>
                                  <p:par>
                                    <p:cTn id="1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Digital Footprints</a:t>
            </a:r>
          </a:p>
        </p:txBody>
      </p:sp>
      <p:grpSp>
        <p:nvGrpSpPr>
          <p:cNvPr id="4" name="Box">
            <a:extLst>
              <a:ext uri="{FF2B5EF4-FFF2-40B4-BE49-F238E27FC236}">
                <a16:creationId xmlns:a16="http://schemas.microsoft.com/office/drawing/2014/main" id="{D5C9E427-9E5F-4AC5-817E-55DB3AC419B8}"/>
              </a:ext>
            </a:extLst>
          </p:cNvPr>
          <p:cNvGrpSpPr>
            <a:grpSpLocks/>
          </p:cNvGrpSpPr>
          <p:nvPr/>
        </p:nvGrpSpPr>
        <p:grpSpPr bwMode="auto">
          <a:xfrm>
            <a:off x="769938" y="1554064"/>
            <a:ext cx="7618412" cy="627158"/>
            <a:chOff x="769834" y="3957356"/>
            <a:chExt cx="7618516" cy="627159"/>
          </a:xfrm>
        </p:grpSpPr>
        <p:grpSp>
          <p:nvGrpSpPr>
            <p:cNvPr id="5" name="Group 44">
              <a:extLst>
                <a:ext uri="{FF2B5EF4-FFF2-40B4-BE49-F238E27FC236}">
                  <a16:creationId xmlns:a16="http://schemas.microsoft.com/office/drawing/2014/main" id="{31DD0373-3F51-40DB-A84C-623E1D04D8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9834" y="3957356"/>
              <a:ext cx="7618516" cy="627159"/>
              <a:chOff x="769834" y="3428999"/>
              <a:chExt cx="7618516" cy="627159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A8EC3097-A736-4099-9CA8-56B419E938AB}"/>
                  </a:ext>
                </a:extLst>
              </p:cNvPr>
              <p:cNvSpPr/>
              <p:nvPr/>
            </p:nvSpPr>
            <p:spPr>
              <a:xfrm>
                <a:off x="769834" y="3471861"/>
                <a:ext cx="7618516" cy="584297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8" name="Group 43">
                <a:extLst>
                  <a:ext uri="{FF2B5EF4-FFF2-40B4-BE49-F238E27FC236}">
                    <a16:creationId xmlns:a16="http://schemas.microsoft.com/office/drawing/2014/main" id="{D9CC17E3-DBC3-4E7D-95CE-ABF385CC35A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9" name="Oval 8">
                  <a:extLst>
                    <a:ext uri="{FF2B5EF4-FFF2-40B4-BE49-F238E27FC236}">
                      <a16:creationId xmlns:a16="http://schemas.microsoft.com/office/drawing/2014/main" id="{CB428E21-FD5A-408F-8925-583A59E91478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775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" name="Oval 9">
                  <a:extLst>
                    <a:ext uri="{FF2B5EF4-FFF2-40B4-BE49-F238E27FC236}">
                      <a16:creationId xmlns:a16="http://schemas.microsoft.com/office/drawing/2014/main" id="{6002C6D1-C36F-4D26-ADDB-4944A1219F5C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775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" name="Oval 10">
                  <a:extLst>
                    <a:ext uri="{FF2B5EF4-FFF2-40B4-BE49-F238E27FC236}">
                      <a16:creationId xmlns:a16="http://schemas.microsoft.com/office/drawing/2014/main" id="{23F83B0D-3361-4A19-9AEA-067302C007D4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775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6" name="Rectangle 9">
              <a:extLst>
                <a:ext uri="{FF2B5EF4-FFF2-40B4-BE49-F238E27FC236}">
                  <a16:creationId xmlns:a16="http://schemas.microsoft.com/office/drawing/2014/main" id="{09F5C9F8-135B-4554-B792-4C5F1626FD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037" y="4097533"/>
              <a:ext cx="745964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Can you tell me something that you have done online in the last week?</a:t>
              </a:r>
            </a:p>
          </p:txBody>
        </p:sp>
      </p:grpSp>
      <p:grpSp>
        <p:nvGrpSpPr>
          <p:cNvPr id="16" name="Box">
            <a:extLst>
              <a:ext uri="{FF2B5EF4-FFF2-40B4-BE49-F238E27FC236}">
                <a16:creationId xmlns:a16="http://schemas.microsoft.com/office/drawing/2014/main" id="{EC7ABAD2-9A4D-4BD5-B18E-062998535B01}"/>
              </a:ext>
            </a:extLst>
          </p:cNvPr>
          <p:cNvGrpSpPr>
            <a:grpSpLocks/>
          </p:cNvGrpSpPr>
          <p:nvPr/>
        </p:nvGrpSpPr>
        <p:grpSpPr bwMode="auto">
          <a:xfrm>
            <a:off x="769938" y="2438400"/>
            <a:ext cx="7546749" cy="655736"/>
            <a:chOff x="769834" y="3957356"/>
            <a:chExt cx="7546852" cy="655737"/>
          </a:xfrm>
        </p:grpSpPr>
        <p:grpSp>
          <p:nvGrpSpPr>
            <p:cNvPr id="17" name="Group 44">
              <a:extLst>
                <a:ext uri="{FF2B5EF4-FFF2-40B4-BE49-F238E27FC236}">
                  <a16:creationId xmlns:a16="http://schemas.microsoft.com/office/drawing/2014/main" id="{2AC1B581-17D1-4198-8A55-6D71E668EC6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9834" y="3957356"/>
              <a:ext cx="6812055" cy="655737"/>
              <a:chOff x="769834" y="3428999"/>
              <a:chExt cx="6812055" cy="655737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8116BC68-4573-4BD9-B22E-C36ED1FA56D4}"/>
                  </a:ext>
                </a:extLst>
              </p:cNvPr>
              <p:cNvSpPr/>
              <p:nvPr/>
            </p:nvSpPr>
            <p:spPr>
              <a:xfrm>
                <a:off x="769834" y="3471861"/>
                <a:ext cx="6812055" cy="612875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20" name="Group 43">
                <a:extLst>
                  <a:ext uri="{FF2B5EF4-FFF2-40B4-BE49-F238E27FC236}">
                    <a16:creationId xmlns:a16="http://schemas.microsoft.com/office/drawing/2014/main" id="{A31A8CD3-AB59-4C81-823B-723005901F4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21" name="Oval 20">
                  <a:extLst>
                    <a:ext uri="{FF2B5EF4-FFF2-40B4-BE49-F238E27FC236}">
                      <a16:creationId xmlns:a16="http://schemas.microsoft.com/office/drawing/2014/main" id="{15B81428-9666-43B6-8802-468A3129730E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775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" name="Oval 21">
                  <a:extLst>
                    <a:ext uri="{FF2B5EF4-FFF2-40B4-BE49-F238E27FC236}">
                      <a16:creationId xmlns:a16="http://schemas.microsoft.com/office/drawing/2014/main" id="{CA1624C4-6CF8-45A1-BF22-03C91326A543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775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3" name="Oval 22">
                  <a:extLst>
                    <a:ext uri="{FF2B5EF4-FFF2-40B4-BE49-F238E27FC236}">
                      <a16:creationId xmlns:a16="http://schemas.microsoft.com/office/drawing/2014/main" id="{8950BCBA-3D73-446A-AE58-0AB874EF526B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775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18" name="Rectangle 9">
              <a:extLst>
                <a:ext uri="{FF2B5EF4-FFF2-40B4-BE49-F238E27FC236}">
                  <a16:creationId xmlns:a16="http://schemas.microsoft.com/office/drawing/2014/main" id="{D1FDFD98-419D-4CFA-BF35-CF2550FFE1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037" y="4097533"/>
              <a:ext cx="745964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What might this tell us about you?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D84A5B8-5968-4D1A-9D3D-8699966BD89E}"/>
              </a:ext>
            </a:extLst>
          </p:cNvPr>
          <p:cNvGrpSpPr>
            <a:grpSpLocks/>
          </p:cNvGrpSpPr>
          <p:nvPr/>
        </p:nvGrpSpPr>
        <p:grpSpPr bwMode="auto">
          <a:xfrm>
            <a:off x="2752725" y="2454275"/>
            <a:ext cx="3638550" cy="3638550"/>
            <a:chOff x="2695574" y="2322539"/>
            <a:chExt cx="3762375" cy="3762375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918C23CD-B2BE-45D6-9A94-22EF18C554AE}"/>
                </a:ext>
              </a:extLst>
            </p:cNvPr>
            <p:cNvSpPr/>
            <p:nvPr/>
          </p:nvSpPr>
          <p:spPr>
            <a:xfrm>
              <a:off x="2695574" y="2322539"/>
              <a:ext cx="3762375" cy="3762375"/>
            </a:xfrm>
            <a:prstGeom prst="ellipse">
              <a:avLst/>
            </a:prstGeom>
            <a:solidFill>
              <a:srgbClr val="6993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3B4AF0D2-7751-4F57-88D9-31474BD398C9}"/>
                </a:ext>
              </a:extLst>
            </p:cNvPr>
            <p:cNvSpPr/>
            <p:nvPr/>
          </p:nvSpPr>
          <p:spPr>
            <a:xfrm>
              <a:off x="2762249" y="2428901"/>
              <a:ext cx="3521075" cy="3521075"/>
            </a:xfrm>
            <a:prstGeom prst="ellipse">
              <a:avLst/>
            </a:prstGeom>
            <a:solidFill>
              <a:srgbClr val="B9D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E0A0A45-CF04-4B36-9E6C-D5A03C95E622}"/>
                </a:ext>
              </a:extLst>
            </p:cNvPr>
            <p:cNvSpPr/>
            <p:nvPr/>
          </p:nvSpPr>
          <p:spPr>
            <a:xfrm>
              <a:off x="3028949" y="2511451"/>
              <a:ext cx="3332163" cy="3332163"/>
            </a:xfrm>
            <a:prstGeom prst="ellipse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3BC24094-5B5C-4DB4-ABA3-18701C5951D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762" y="2642510"/>
            <a:ext cx="4041663" cy="328203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0188057-4191-47DD-A046-A12712854A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041" y="2809363"/>
            <a:ext cx="3438284" cy="3283462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96D77ECB-1213-4D3B-852E-DC9B04484A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978" y="2828925"/>
            <a:ext cx="4138044" cy="2997286"/>
          </a:xfrm>
          <a:prstGeom prst="rect">
            <a:avLst/>
          </a:prstGeom>
        </p:spPr>
      </p:pic>
      <p:grpSp>
        <p:nvGrpSpPr>
          <p:cNvPr id="35" name="Box">
            <a:extLst>
              <a:ext uri="{FF2B5EF4-FFF2-40B4-BE49-F238E27FC236}">
                <a16:creationId xmlns:a16="http://schemas.microsoft.com/office/drawing/2014/main" id="{DB51967C-2171-4CDB-968E-A1E247AA9C7B}"/>
              </a:ext>
            </a:extLst>
          </p:cNvPr>
          <p:cNvGrpSpPr>
            <a:grpSpLocks/>
          </p:cNvGrpSpPr>
          <p:nvPr/>
        </p:nvGrpSpPr>
        <p:grpSpPr bwMode="auto">
          <a:xfrm>
            <a:off x="769938" y="3335338"/>
            <a:ext cx="7546749" cy="655736"/>
            <a:chOff x="769834" y="3957356"/>
            <a:chExt cx="7546852" cy="655737"/>
          </a:xfrm>
        </p:grpSpPr>
        <p:grpSp>
          <p:nvGrpSpPr>
            <p:cNvPr id="36" name="Group 44">
              <a:extLst>
                <a:ext uri="{FF2B5EF4-FFF2-40B4-BE49-F238E27FC236}">
                  <a16:creationId xmlns:a16="http://schemas.microsoft.com/office/drawing/2014/main" id="{C29A3E43-368D-4EAB-8790-512C80A1AE7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9834" y="3957356"/>
              <a:ext cx="5926218" cy="655737"/>
              <a:chOff x="769834" y="3428999"/>
              <a:chExt cx="5926218" cy="655737"/>
            </a:xfrm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E7FC5047-0A7E-4274-965E-36ABF7AC6AE0}"/>
                  </a:ext>
                </a:extLst>
              </p:cNvPr>
              <p:cNvSpPr/>
              <p:nvPr/>
            </p:nvSpPr>
            <p:spPr>
              <a:xfrm>
                <a:off x="769834" y="3471861"/>
                <a:ext cx="5926218" cy="612875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39" name="Group 43">
                <a:extLst>
                  <a:ext uri="{FF2B5EF4-FFF2-40B4-BE49-F238E27FC236}">
                    <a16:creationId xmlns:a16="http://schemas.microsoft.com/office/drawing/2014/main" id="{F8707F53-579E-49D3-AEE4-101A5C2FB0A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40" name="Oval 39">
                  <a:extLst>
                    <a:ext uri="{FF2B5EF4-FFF2-40B4-BE49-F238E27FC236}">
                      <a16:creationId xmlns:a16="http://schemas.microsoft.com/office/drawing/2014/main" id="{638FE204-2A15-4799-8823-814673523B84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775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1" name="Oval 40">
                  <a:extLst>
                    <a:ext uri="{FF2B5EF4-FFF2-40B4-BE49-F238E27FC236}">
                      <a16:creationId xmlns:a16="http://schemas.microsoft.com/office/drawing/2014/main" id="{F683DF87-3DA7-4400-A901-097A9529C37A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775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2" name="Oval 41">
                  <a:extLst>
                    <a:ext uri="{FF2B5EF4-FFF2-40B4-BE49-F238E27FC236}">
                      <a16:creationId xmlns:a16="http://schemas.microsoft.com/office/drawing/2014/main" id="{7B95FA14-5EF7-4E48-A8E2-484534A7609C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775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37" name="Rectangle 9">
              <a:extLst>
                <a:ext uri="{FF2B5EF4-FFF2-40B4-BE49-F238E27FC236}">
                  <a16:creationId xmlns:a16="http://schemas.microsoft.com/office/drawing/2014/main" id="{57929A31-ABFC-4D42-8702-0B9B1F0544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037" y="4097533"/>
              <a:ext cx="745964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Who can explain what ‘digital footprint’ means?</a:t>
              </a:r>
            </a:p>
          </p:txBody>
        </p:sp>
      </p:grpSp>
      <p:pic>
        <p:nvPicPr>
          <p:cNvPr id="48" name="Picture 47">
            <a:extLst>
              <a:ext uri="{FF2B5EF4-FFF2-40B4-BE49-F238E27FC236}">
                <a16:creationId xmlns:a16="http://schemas.microsoft.com/office/drawing/2014/main" id="{A0FE6790-EC2A-441C-AA9E-AF4DCCF4620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52836" y="2352674"/>
            <a:ext cx="1943413" cy="4855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63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250"/>
                                </p:stCondLst>
                                <p:childTnLst>
                                  <p:par>
                                    <p:cTn id="9" presetID="2" presetClass="entr" presetSubtype="4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1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12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xit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8" dur="7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9" dur="7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0" presetClass="exit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3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5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9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3" presetID="2" presetClass="entr" presetSubtype="4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45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46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7" fill="hold">
                          <p:stCondLst>
                            <p:cond delay="indefinite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10" presetClass="exit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0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2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3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75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6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250"/>
                                </p:stCondLst>
                                <p:childTnLst>
                                  <p:par>
                                    <p:cTn id="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xit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0" presetClass="exit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3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5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9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3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7" fill="hold">
                          <p:stCondLst>
                            <p:cond delay="indefinite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10" presetClass="exit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0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2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3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75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6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All about Penelope</a:t>
            </a:r>
          </a:p>
        </p:txBody>
      </p:sp>
      <p:grpSp>
        <p:nvGrpSpPr>
          <p:cNvPr id="4" name="Box">
            <a:extLst>
              <a:ext uri="{FF2B5EF4-FFF2-40B4-BE49-F238E27FC236}">
                <a16:creationId xmlns:a16="http://schemas.microsoft.com/office/drawing/2014/main" id="{D5C9E427-9E5F-4AC5-817E-55DB3AC419B8}"/>
              </a:ext>
            </a:extLst>
          </p:cNvPr>
          <p:cNvGrpSpPr>
            <a:grpSpLocks/>
          </p:cNvGrpSpPr>
          <p:nvPr/>
        </p:nvGrpSpPr>
        <p:grpSpPr bwMode="auto">
          <a:xfrm>
            <a:off x="755649" y="1511500"/>
            <a:ext cx="7618412" cy="709033"/>
            <a:chOff x="883456" y="4897285"/>
            <a:chExt cx="7618517" cy="709034"/>
          </a:xfrm>
        </p:grpSpPr>
        <p:grpSp>
          <p:nvGrpSpPr>
            <p:cNvPr id="5" name="Group 44">
              <a:extLst>
                <a:ext uri="{FF2B5EF4-FFF2-40B4-BE49-F238E27FC236}">
                  <a16:creationId xmlns:a16="http://schemas.microsoft.com/office/drawing/2014/main" id="{31DD0373-3F51-40DB-A84C-623E1D04D8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83456" y="4897285"/>
              <a:ext cx="7618517" cy="709034"/>
              <a:chOff x="883456" y="4368928"/>
              <a:chExt cx="7618517" cy="709034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A8EC3097-A736-4099-9CA8-56B419E938AB}"/>
                  </a:ext>
                </a:extLst>
              </p:cNvPr>
              <p:cNvSpPr/>
              <p:nvPr/>
            </p:nvSpPr>
            <p:spPr>
              <a:xfrm>
                <a:off x="883456" y="4411790"/>
                <a:ext cx="7618517" cy="666172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8" name="Group 43">
                <a:extLst>
                  <a:ext uri="{FF2B5EF4-FFF2-40B4-BE49-F238E27FC236}">
                    <a16:creationId xmlns:a16="http://schemas.microsoft.com/office/drawing/2014/main" id="{D9CC17E3-DBC3-4E7D-95CE-ABF385CC35A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037445" y="4368928"/>
                <a:ext cx="614370" cy="104776"/>
                <a:chOff x="7339185" y="4368928"/>
                <a:chExt cx="614370" cy="104776"/>
              </a:xfrm>
            </p:grpSpPr>
            <p:sp>
              <p:nvSpPr>
                <p:cNvPr id="9" name="Oval 8">
                  <a:extLst>
                    <a:ext uri="{FF2B5EF4-FFF2-40B4-BE49-F238E27FC236}">
                      <a16:creationId xmlns:a16="http://schemas.microsoft.com/office/drawing/2014/main" id="{CB428E21-FD5A-408F-8925-583A59E91478}"/>
                    </a:ext>
                  </a:extLst>
                </p:cNvPr>
                <p:cNvSpPr/>
                <p:nvPr/>
              </p:nvSpPr>
              <p:spPr>
                <a:xfrm>
                  <a:off x="7339185" y="4368928"/>
                  <a:ext cx="104776" cy="104775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" name="Oval 9">
                  <a:extLst>
                    <a:ext uri="{FF2B5EF4-FFF2-40B4-BE49-F238E27FC236}">
                      <a16:creationId xmlns:a16="http://schemas.microsoft.com/office/drawing/2014/main" id="{6002C6D1-C36F-4D26-ADDB-4944A1219F5C}"/>
                    </a:ext>
                  </a:extLst>
                </p:cNvPr>
                <p:cNvSpPr/>
                <p:nvPr/>
              </p:nvSpPr>
              <p:spPr>
                <a:xfrm>
                  <a:off x="7588426" y="4368928"/>
                  <a:ext cx="104776" cy="104775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" name="Oval 10">
                  <a:extLst>
                    <a:ext uri="{FF2B5EF4-FFF2-40B4-BE49-F238E27FC236}">
                      <a16:creationId xmlns:a16="http://schemas.microsoft.com/office/drawing/2014/main" id="{23F83B0D-3361-4A19-9AEA-067302C007D4}"/>
                    </a:ext>
                  </a:extLst>
                </p:cNvPr>
                <p:cNvSpPr/>
                <p:nvPr/>
              </p:nvSpPr>
              <p:spPr>
                <a:xfrm>
                  <a:off x="7848779" y="4368929"/>
                  <a:ext cx="104776" cy="104775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6" name="Rectangle 9">
              <a:extLst>
                <a:ext uri="{FF2B5EF4-FFF2-40B4-BE49-F238E27FC236}">
                  <a16:creationId xmlns:a16="http://schemas.microsoft.com/office/drawing/2014/main" id="{09F5C9F8-135B-4554-B792-4C5F1626FD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3456" y="5144008"/>
              <a:ext cx="74106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Look at the </a:t>
              </a:r>
              <a:r>
                <a:rPr lang="en-GB" altLang="en-US" b="1" dirty="0">
                  <a:solidFill>
                    <a:schemeClr val="tx1"/>
                  </a:solidFill>
                </a:rPr>
                <a:t>Online Information Cards </a:t>
              </a:r>
              <a:r>
                <a:rPr lang="en-GB" altLang="en-US" dirty="0">
                  <a:solidFill>
                    <a:schemeClr val="tx1"/>
                  </a:solidFill>
                </a:rPr>
                <a:t>that Penelope has left on her trail. </a:t>
              </a: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4464192A-9CF0-4585-BF05-D3538BA50A77}"/>
              </a:ext>
            </a:extLst>
          </p:cNvPr>
          <p:cNvGrpSpPr>
            <a:grpSpLocks/>
          </p:cNvGrpSpPr>
          <p:nvPr/>
        </p:nvGrpSpPr>
        <p:grpSpPr bwMode="auto">
          <a:xfrm>
            <a:off x="755649" y="2859660"/>
            <a:ext cx="4440237" cy="1153667"/>
            <a:chOff x="729381" y="2398368"/>
            <a:chExt cx="4440298" cy="1153668"/>
          </a:xfrm>
        </p:grpSpPr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A63F0249-EF31-45ED-9460-89369639B983}"/>
                </a:ext>
              </a:extLst>
            </p:cNvPr>
            <p:cNvSpPr/>
            <p:nvPr/>
          </p:nvSpPr>
          <p:spPr>
            <a:xfrm>
              <a:off x="729381" y="2424812"/>
              <a:ext cx="4440298" cy="11272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69932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grpSp>
          <p:nvGrpSpPr>
            <p:cNvPr id="50" name="Group 43">
              <a:extLst>
                <a:ext uri="{FF2B5EF4-FFF2-40B4-BE49-F238E27FC236}">
                  <a16:creationId xmlns:a16="http://schemas.microsoft.com/office/drawing/2014/main" id="{CD81B85E-83CA-40A8-8346-7DCD2989823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62788" y="2398368"/>
              <a:ext cx="614370" cy="104776"/>
              <a:chOff x="7264528" y="2398368"/>
              <a:chExt cx="614370" cy="104776"/>
            </a:xfrm>
          </p:grpSpPr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2BE18FDD-6C8B-4A1A-B17D-5B6D98816E0F}"/>
                  </a:ext>
                </a:extLst>
              </p:cNvPr>
              <p:cNvSpPr/>
              <p:nvPr/>
            </p:nvSpPr>
            <p:spPr>
              <a:xfrm>
                <a:off x="7264528" y="2398368"/>
                <a:ext cx="104776" cy="104775"/>
              </a:xfrm>
              <a:prstGeom prst="ellipse">
                <a:avLst/>
              </a:prstGeom>
              <a:solidFill>
                <a:srgbClr val="E62122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FC52EA70-57EE-4424-96A2-BDFF237F34E0}"/>
                  </a:ext>
                </a:extLst>
              </p:cNvPr>
              <p:cNvSpPr/>
              <p:nvPr/>
            </p:nvSpPr>
            <p:spPr>
              <a:xfrm>
                <a:off x="7513769" y="2398368"/>
                <a:ext cx="104776" cy="104775"/>
              </a:xfrm>
              <a:prstGeom prst="ellipse">
                <a:avLst/>
              </a:prstGeom>
              <a:solidFill>
                <a:srgbClr val="F9B10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61E71BDF-A5EB-4234-8F84-29422C3C3FBC}"/>
                  </a:ext>
                </a:extLst>
              </p:cNvPr>
              <p:cNvSpPr/>
              <p:nvPr/>
            </p:nvSpPr>
            <p:spPr>
              <a:xfrm>
                <a:off x="7774122" y="2398369"/>
                <a:ext cx="104776" cy="104775"/>
              </a:xfrm>
              <a:prstGeom prst="ellipse">
                <a:avLst/>
              </a:prstGeom>
              <a:solidFill>
                <a:srgbClr val="86BD32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</p:grpSp>
      <p:sp>
        <p:nvSpPr>
          <p:cNvPr id="47" name="Rectangle 9">
            <a:extLst>
              <a:ext uri="{FF2B5EF4-FFF2-40B4-BE49-F238E27FC236}">
                <a16:creationId xmlns:a16="http://schemas.microsoft.com/office/drawing/2014/main" id="{FCB1932D-A158-44A3-B6BB-6AD33083BB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2945" y="3054348"/>
            <a:ext cx="371486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As you go, use the information that you find out to help fill in the </a:t>
            </a:r>
            <a:r>
              <a:rPr lang="en-GB" altLang="en-US" b="1" dirty="0">
                <a:solidFill>
                  <a:schemeClr val="tx1"/>
                </a:solidFill>
              </a:rPr>
              <a:t>All about Penelope Activity Sheet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503691-816D-4E62-9D98-C530FC5895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770" t="12307" r="39584" b="44423"/>
          <a:stretch/>
        </p:blipFill>
        <p:spPr>
          <a:xfrm>
            <a:off x="755650" y="3073399"/>
            <a:ext cx="3076575" cy="2143125"/>
          </a:xfrm>
          <a:prstGeom prst="rect">
            <a:avLst/>
          </a:prstGeom>
          <a:effectLst>
            <a:outerShdw blurRad="50800" sx="101000" sy="101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2BC133B9-25A1-4667-8BDC-0E01872869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770" t="56731" r="39584"/>
          <a:stretch/>
        </p:blipFill>
        <p:spPr>
          <a:xfrm>
            <a:off x="3033712" y="3073399"/>
            <a:ext cx="3076575" cy="2143125"/>
          </a:xfrm>
          <a:prstGeom prst="rect">
            <a:avLst/>
          </a:prstGeom>
          <a:effectLst>
            <a:outerShdw blurRad="50800" sx="101000" sy="101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86C891F-471D-4BAC-AE53-0FB35DC154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770" t="12116" r="39584" b="44231"/>
          <a:stretch/>
        </p:blipFill>
        <p:spPr>
          <a:xfrm>
            <a:off x="5311775" y="3073399"/>
            <a:ext cx="3076575" cy="2162176"/>
          </a:xfrm>
          <a:prstGeom prst="rect">
            <a:avLst/>
          </a:prstGeom>
          <a:effectLst>
            <a:outerShdw blurRad="50800" sx="101000" sy="101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FD3E9D1-5ED7-48DA-8467-862D33CF33E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857" t="12242" r="39714"/>
          <a:stretch/>
        </p:blipFill>
        <p:spPr>
          <a:xfrm>
            <a:off x="4624248" y="1550126"/>
            <a:ext cx="3056709" cy="4346666"/>
          </a:xfrm>
          <a:prstGeom prst="rect">
            <a:avLst/>
          </a:prstGeom>
          <a:effectLst>
            <a:outerShdw blurRad="50800" sx="101000" sy="101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A18FA71-8E75-4D05-9D11-8D868F377FC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809" t="12154" r="39571"/>
          <a:stretch/>
        </p:blipFill>
        <p:spPr>
          <a:xfrm>
            <a:off x="5314224" y="1550126"/>
            <a:ext cx="3074126" cy="4351020"/>
          </a:xfrm>
          <a:prstGeom prst="rect">
            <a:avLst/>
          </a:prstGeom>
          <a:effectLst>
            <a:outerShdw blurRad="50800" sx="101000" sy="101000" algn="ctr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40783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How Much Do We Know?</a:t>
            </a:r>
          </a:p>
        </p:txBody>
      </p:sp>
      <p:grpSp>
        <p:nvGrpSpPr>
          <p:cNvPr id="4" name="Box">
            <a:extLst>
              <a:ext uri="{FF2B5EF4-FFF2-40B4-BE49-F238E27FC236}">
                <a16:creationId xmlns:a16="http://schemas.microsoft.com/office/drawing/2014/main" id="{D5C9E427-9E5F-4AC5-817E-55DB3AC419B8}"/>
              </a:ext>
            </a:extLst>
          </p:cNvPr>
          <p:cNvGrpSpPr>
            <a:grpSpLocks/>
          </p:cNvGrpSpPr>
          <p:nvPr/>
        </p:nvGrpSpPr>
        <p:grpSpPr bwMode="auto">
          <a:xfrm>
            <a:off x="769938" y="1554063"/>
            <a:ext cx="7618412" cy="636685"/>
            <a:chOff x="769834" y="3957356"/>
            <a:chExt cx="7618517" cy="636686"/>
          </a:xfrm>
        </p:grpSpPr>
        <p:grpSp>
          <p:nvGrpSpPr>
            <p:cNvPr id="5" name="Group 44">
              <a:extLst>
                <a:ext uri="{FF2B5EF4-FFF2-40B4-BE49-F238E27FC236}">
                  <a16:creationId xmlns:a16="http://schemas.microsoft.com/office/drawing/2014/main" id="{31DD0373-3F51-40DB-A84C-623E1D04D8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9834" y="3957356"/>
              <a:ext cx="7618517" cy="636686"/>
              <a:chOff x="769834" y="3428999"/>
              <a:chExt cx="7618517" cy="636686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A8EC3097-A736-4099-9CA8-56B419E938AB}"/>
                  </a:ext>
                </a:extLst>
              </p:cNvPr>
              <p:cNvSpPr/>
              <p:nvPr/>
            </p:nvSpPr>
            <p:spPr>
              <a:xfrm>
                <a:off x="769834" y="3471861"/>
                <a:ext cx="7618517" cy="593824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8" name="Group 43">
                <a:extLst>
                  <a:ext uri="{FF2B5EF4-FFF2-40B4-BE49-F238E27FC236}">
                    <a16:creationId xmlns:a16="http://schemas.microsoft.com/office/drawing/2014/main" id="{D9CC17E3-DBC3-4E7D-95CE-ABF385CC35A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9" name="Oval 8">
                  <a:extLst>
                    <a:ext uri="{FF2B5EF4-FFF2-40B4-BE49-F238E27FC236}">
                      <a16:creationId xmlns:a16="http://schemas.microsoft.com/office/drawing/2014/main" id="{CB428E21-FD5A-408F-8925-583A59E91478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775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" name="Oval 9">
                  <a:extLst>
                    <a:ext uri="{FF2B5EF4-FFF2-40B4-BE49-F238E27FC236}">
                      <a16:creationId xmlns:a16="http://schemas.microsoft.com/office/drawing/2014/main" id="{6002C6D1-C36F-4D26-ADDB-4944A1219F5C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775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" name="Oval 10">
                  <a:extLst>
                    <a:ext uri="{FF2B5EF4-FFF2-40B4-BE49-F238E27FC236}">
                      <a16:creationId xmlns:a16="http://schemas.microsoft.com/office/drawing/2014/main" id="{23F83B0D-3361-4A19-9AEA-067302C007D4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775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6" name="Rectangle 9">
              <a:extLst>
                <a:ext uri="{FF2B5EF4-FFF2-40B4-BE49-F238E27FC236}">
                  <a16:creationId xmlns:a16="http://schemas.microsoft.com/office/drawing/2014/main" id="{09F5C9F8-135B-4554-B792-4C5F1626FD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037" y="4097533"/>
              <a:ext cx="74106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What do we know about Penelope now? </a:t>
              </a:r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02EF4194-661A-4971-A496-9C26F974068D}"/>
              </a:ext>
            </a:extLst>
          </p:cNvPr>
          <p:cNvSpPr/>
          <p:nvPr/>
        </p:nvSpPr>
        <p:spPr>
          <a:xfrm>
            <a:off x="825905" y="2406134"/>
            <a:ext cx="28216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What is her full name?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1BA82F6-3919-404B-B230-395B74AA34CF}"/>
              </a:ext>
            </a:extLst>
          </p:cNvPr>
          <p:cNvSpPr/>
          <p:nvPr/>
        </p:nvSpPr>
        <p:spPr>
          <a:xfrm>
            <a:off x="825905" y="2880042"/>
            <a:ext cx="33441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What town does she live in?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B5187E4-1CFF-4CBA-828D-4C14476BC29F}"/>
              </a:ext>
            </a:extLst>
          </p:cNvPr>
          <p:cNvSpPr/>
          <p:nvPr/>
        </p:nvSpPr>
        <p:spPr>
          <a:xfrm>
            <a:off x="825905" y="3353950"/>
            <a:ext cx="42755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What house number does she live at?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B7786D2-0781-43B1-9F3E-76F99EBD7CF5}"/>
              </a:ext>
            </a:extLst>
          </p:cNvPr>
          <p:cNvSpPr/>
          <p:nvPr/>
        </p:nvSpPr>
        <p:spPr>
          <a:xfrm>
            <a:off x="825905" y="3827858"/>
            <a:ext cx="43685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What football team does she play for?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4E50F13-A38A-4D0A-8E04-DC84955CD473}"/>
              </a:ext>
            </a:extLst>
          </p:cNvPr>
          <p:cNvSpPr/>
          <p:nvPr/>
        </p:nvSpPr>
        <p:spPr>
          <a:xfrm>
            <a:off x="825905" y="4301766"/>
            <a:ext cx="45288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What might she want for her birthday?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4F1A4C0-2FF9-4C04-83C7-6FA1375BD8D4}"/>
              </a:ext>
            </a:extLst>
          </p:cNvPr>
          <p:cNvSpPr/>
          <p:nvPr/>
        </p:nvSpPr>
        <p:spPr>
          <a:xfrm>
            <a:off x="825905" y="4775674"/>
            <a:ext cx="27574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When is her birthday?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DD1B2E-09B1-43FF-9DDB-B460EF942D82}"/>
              </a:ext>
            </a:extLst>
          </p:cNvPr>
          <p:cNvSpPr/>
          <p:nvPr/>
        </p:nvSpPr>
        <p:spPr>
          <a:xfrm>
            <a:off x="825905" y="5249582"/>
            <a:ext cx="39998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What animals is she interested in?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E12FB99-D1E0-4F3B-9DC6-2FD4D7CE8640}"/>
              </a:ext>
            </a:extLst>
          </p:cNvPr>
          <p:cNvSpPr/>
          <p:nvPr/>
        </p:nvSpPr>
        <p:spPr>
          <a:xfrm>
            <a:off x="825905" y="5723493"/>
            <a:ext cx="3371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What are her friends called?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7472D72-D92F-410E-8926-64B08A2AB9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5" t="3610" r="63240" b="4428"/>
          <a:stretch/>
        </p:blipFill>
        <p:spPr>
          <a:xfrm>
            <a:off x="5505450" y="1571625"/>
            <a:ext cx="2911475" cy="290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244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How Much Do We Know?</a:t>
            </a:r>
          </a:p>
        </p:txBody>
      </p:sp>
      <p:grpSp>
        <p:nvGrpSpPr>
          <p:cNvPr id="4" name="Box">
            <a:extLst>
              <a:ext uri="{FF2B5EF4-FFF2-40B4-BE49-F238E27FC236}">
                <a16:creationId xmlns:a16="http://schemas.microsoft.com/office/drawing/2014/main" id="{D5C9E427-9E5F-4AC5-817E-55DB3AC419B8}"/>
              </a:ext>
            </a:extLst>
          </p:cNvPr>
          <p:cNvGrpSpPr>
            <a:grpSpLocks/>
          </p:cNvGrpSpPr>
          <p:nvPr/>
        </p:nvGrpSpPr>
        <p:grpSpPr bwMode="auto">
          <a:xfrm>
            <a:off x="769938" y="1554065"/>
            <a:ext cx="5173662" cy="874811"/>
            <a:chOff x="769834" y="3957356"/>
            <a:chExt cx="5173733" cy="874812"/>
          </a:xfrm>
        </p:grpSpPr>
        <p:grpSp>
          <p:nvGrpSpPr>
            <p:cNvPr id="5" name="Group 44">
              <a:extLst>
                <a:ext uri="{FF2B5EF4-FFF2-40B4-BE49-F238E27FC236}">
                  <a16:creationId xmlns:a16="http://schemas.microsoft.com/office/drawing/2014/main" id="{31DD0373-3F51-40DB-A84C-623E1D04D8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9834" y="3957356"/>
              <a:ext cx="5173733" cy="874812"/>
              <a:chOff x="769834" y="3428999"/>
              <a:chExt cx="5173733" cy="874812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A8EC3097-A736-4099-9CA8-56B419E938AB}"/>
                  </a:ext>
                </a:extLst>
              </p:cNvPr>
              <p:cNvSpPr/>
              <p:nvPr/>
            </p:nvSpPr>
            <p:spPr>
              <a:xfrm>
                <a:off x="769834" y="3471861"/>
                <a:ext cx="5173733" cy="83195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8" name="Group 43">
                <a:extLst>
                  <a:ext uri="{FF2B5EF4-FFF2-40B4-BE49-F238E27FC236}">
                    <a16:creationId xmlns:a16="http://schemas.microsoft.com/office/drawing/2014/main" id="{D9CC17E3-DBC3-4E7D-95CE-ABF385CC35A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9" name="Oval 8">
                  <a:extLst>
                    <a:ext uri="{FF2B5EF4-FFF2-40B4-BE49-F238E27FC236}">
                      <a16:creationId xmlns:a16="http://schemas.microsoft.com/office/drawing/2014/main" id="{CB428E21-FD5A-408F-8925-583A59E91478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775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" name="Oval 9">
                  <a:extLst>
                    <a:ext uri="{FF2B5EF4-FFF2-40B4-BE49-F238E27FC236}">
                      <a16:creationId xmlns:a16="http://schemas.microsoft.com/office/drawing/2014/main" id="{6002C6D1-C36F-4D26-ADDB-4944A1219F5C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775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" name="Oval 10">
                  <a:extLst>
                    <a:ext uri="{FF2B5EF4-FFF2-40B4-BE49-F238E27FC236}">
                      <a16:creationId xmlns:a16="http://schemas.microsoft.com/office/drawing/2014/main" id="{23F83B0D-3361-4A19-9AEA-067302C007D4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775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6" name="Rectangle 9">
              <a:extLst>
                <a:ext uri="{FF2B5EF4-FFF2-40B4-BE49-F238E27FC236}">
                  <a16:creationId xmlns:a16="http://schemas.microsoft.com/office/drawing/2014/main" id="{09F5C9F8-135B-4554-B792-4C5F1626FD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037" y="4097533"/>
              <a:ext cx="4429296" cy="646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What other information could we work out from Penelope’s posts?</a:t>
              </a:r>
            </a:p>
          </p:txBody>
        </p:sp>
      </p:grpSp>
      <p:grpSp>
        <p:nvGrpSpPr>
          <p:cNvPr id="20" name="Box">
            <a:extLst>
              <a:ext uri="{FF2B5EF4-FFF2-40B4-BE49-F238E27FC236}">
                <a16:creationId xmlns:a16="http://schemas.microsoft.com/office/drawing/2014/main" id="{19387014-258D-4F12-A350-F39ADC9E490F}"/>
              </a:ext>
            </a:extLst>
          </p:cNvPr>
          <p:cNvGrpSpPr>
            <a:grpSpLocks/>
          </p:cNvGrpSpPr>
          <p:nvPr/>
        </p:nvGrpSpPr>
        <p:grpSpPr bwMode="auto">
          <a:xfrm>
            <a:off x="769938" y="2716115"/>
            <a:ext cx="5526087" cy="1151034"/>
            <a:chOff x="769834" y="3957356"/>
            <a:chExt cx="5526163" cy="1151035"/>
          </a:xfrm>
        </p:grpSpPr>
        <p:grpSp>
          <p:nvGrpSpPr>
            <p:cNvPr id="22" name="Group 44">
              <a:extLst>
                <a:ext uri="{FF2B5EF4-FFF2-40B4-BE49-F238E27FC236}">
                  <a16:creationId xmlns:a16="http://schemas.microsoft.com/office/drawing/2014/main" id="{FE0F1235-8368-42D3-8AB2-BF06BE1EEED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9834" y="3957356"/>
              <a:ext cx="5526163" cy="1151035"/>
              <a:chOff x="769834" y="3428999"/>
              <a:chExt cx="5526163" cy="1151035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4020A038-C82E-429B-BD16-EFFA5D91E0D8}"/>
                  </a:ext>
                </a:extLst>
              </p:cNvPr>
              <p:cNvSpPr/>
              <p:nvPr/>
            </p:nvSpPr>
            <p:spPr>
              <a:xfrm>
                <a:off x="769834" y="3471860"/>
                <a:ext cx="5526163" cy="1108174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25" name="Group 43">
                <a:extLst>
                  <a:ext uri="{FF2B5EF4-FFF2-40B4-BE49-F238E27FC236}">
                    <a16:creationId xmlns:a16="http://schemas.microsoft.com/office/drawing/2014/main" id="{54381987-13DC-420B-BAE8-EA47BD877EF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26" name="Oval 25">
                  <a:extLst>
                    <a:ext uri="{FF2B5EF4-FFF2-40B4-BE49-F238E27FC236}">
                      <a16:creationId xmlns:a16="http://schemas.microsoft.com/office/drawing/2014/main" id="{02661087-5316-45AE-8880-E97C4BC1209B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775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" name="Oval 26">
                  <a:extLst>
                    <a:ext uri="{FF2B5EF4-FFF2-40B4-BE49-F238E27FC236}">
                      <a16:creationId xmlns:a16="http://schemas.microsoft.com/office/drawing/2014/main" id="{7BC00688-FBEE-415B-B24D-9262AFECD9CB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775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id="{70A52B6B-99BB-4C82-9AE2-21FD9E44E1A0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775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23" name="Rectangle 9">
              <a:extLst>
                <a:ext uri="{FF2B5EF4-FFF2-40B4-BE49-F238E27FC236}">
                  <a16:creationId xmlns:a16="http://schemas.microsoft.com/office/drawing/2014/main" id="{621F498D-24AC-4230-A9AE-14FB3D766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038" y="4097533"/>
              <a:ext cx="4553123" cy="923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If we know what town she lives in, and the colour of her uniform, what might we be able to work out?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39118E2-8D0E-43A8-A080-F79955479EED}"/>
              </a:ext>
            </a:extLst>
          </p:cNvPr>
          <p:cNvGrpSpPr>
            <a:grpSpLocks/>
          </p:cNvGrpSpPr>
          <p:nvPr/>
        </p:nvGrpSpPr>
        <p:grpSpPr bwMode="auto">
          <a:xfrm>
            <a:off x="755649" y="4240217"/>
            <a:ext cx="4997451" cy="1360483"/>
            <a:chOff x="2847204" y="2639459"/>
            <a:chExt cx="4997572" cy="1361266"/>
          </a:xfrm>
        </p:grpSpPr>
        <p:grpSp>
          <p:nvGrpSpPr>
            <p:cNvPr id="31" name="Group 20">
              <a:extLst>
                <a:ext uri="{FF2B5EF4-FFF2-40B4-BE49-F238E27FC236}">
                  <a16:creationId xmlns:a16="http://schemas.microsoft.com/office/drawing/2014/main" id="{6E5F5F2B-7EBC-4247-96A9-4E4F074FEC8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47205" y="2639459"/>
              <a:ext cx="4997571" cy="1361266"/>
              <a:chOff x="769834" y="5516934"/>
              <a:chExt cx="4404490" cy="1361266"/>
            </a:xfrm>
          </p:grpSpPr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1487A0CC-E707-43FA-AA67-9EC8349874CC}"/>
                  </a:ext>
                </a:extLst>
              </p:cNvPr>
              <p:cNvSpPr/>
              <p:nvPr/>
            </p:nvSpPr>
            <p:spPr>
              <a:xfrm>
                <a:off x="769834" y="5516934"/>
                <a:ext cx="4404490" cy="1361266"/>
              </a:xfrm>
              <a:prstGeom prst="rect">
                <a:avLst/>
              </a:prstGeom>
              <a:solidFill>
                <a:srgbClr val="DDDBDC">
                  <a:alpha val="54902"/>
                </a:srgbClr>
              </a:solidFill>
              <a:ln w="28575">
                <a:solidFill>
                  <a:srgbClr val="DDDBDC">
                    <a:alpha val="56863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sp>
            <p:nvSpPr>
              <p:cNvPr id="38" name="Rectangle 24">
                <a:extLst>
                  <a:ext uri="{FF2B5EF4-FFF2-40B4-BE49-F238E27FC236}">
                    <a16:creationId xmlns:a16="http://schemas.microsoft.com/office/drawing/2014/main" id="{8B7D017E-62E1-444B-85B3-701C33E2EA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3763" y="5825549"/>
                <a:ext cx="3999952" cy="923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None/>
                </a:pPr>
                <a:r>
                  <a:rPr lang="en-GB" altLang="en-US" spc="-30" dirty="0">
                    <a:solidFill>
                      <a:schemeClr val="tx1"/>
                    </a:solidFill>
                  </a:rPr>
                  <a:t>All these tiny bits of information make up our digital footprint and all together, they tell us lots of information about a person.</a:t>
                </a:r>
              </a:p>
            </p:txBody>
          </p:sp>
        </p:grp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85D9B60F-D248-4CCE-82D0-5F222BA1B042}"/>
                </a:ext>
              </a:extLst>
            </p:cNvPr>
            <p:cNvSpPr/>
            <p:nvPr/>
          </p:nvSpPr>
          <p:spPr>
            <a:xfrm>
              <a:off x="2847204" y="2639459"/>
              <a:ext cx="4997570" cy="204905"/>
            </a:xfrm>
            <a:prstGeom prst="rect">
              <a:avLst/>
            </a:prstGeom>
            <a:solidFill>
              <a:srgbClr val="B8B6B7"/>
            </a:solidFill>
            <a:ln w="28575">
              <a:solidFill>
                <a:srgbClr val="B8B6B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grpSp>
          <p:nvGrpSpPr>
            <p:cNvPr id="33" name="Group 2">
              <a:extLst>
                <a:ext uri="{FF2B5EF4-FFF2-40B4-BE49-F238E27FC236}">
                  <a16:creationId xmlns:a16="http://schemas.microsoft.com/office/drawing/2014/main" id="{791385D1-ECEE-457A-88B9-C66F5EA6298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24346" y="2689279"/>
              <a:ext cx="614587" cy="104775"/>
              <a:chOff x="1076325" y="1617027"/>
              <a:chExt cx="614587" cy="104775"/>
            </a:xfrm>
          </p:grpSpPr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3BA13663-E925-4767-8F47-D245165629E5}"/>
                  </a:ext>
                </a:extLst>
              </p:cNvPr>
              <p:cNvSpPr/>
              <p:nvPr/>
            </p:nvSpPr>
            <p:spPr>
              <a:xfrm>
                <a:off x="1076973" y="1616448"/>
                <a:ext cx="104778" cy="104835"/>
              </a:xfrm>
              <a:prstGeom prst="ellipse">
                <a:avLst/>
              </a:prstGeom>
              <a:solidFill>
                <a:srgbClr val="E62122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E8078B6A-E181-42C1-B0B3-A3E91426AB60}"/>
                  </a:ext>
                </a:extLst>
              </p:cNvPr>
              <p:cNvSpPr/>
              <p:nvPr/>
            </p:nvSpPr>
            <p:spPr>
              <a:xfrm>
                <a:off x="1326217" y="1616448"/>
                <a:ext cx="104778" cy="104835"/>
              </a:xfrm>
              <a:prstGeom prst="ellipse">
                <a:avLst/>
              </a:prstGeom>
              <a:solidFill>
                <a:srgbClr val="F9B101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FCB54734-F549-4BD2-B802-B922214468AD}"/>
                  </a:ext>
                </a:extLst>
              </p:cNvPr>
              <p:cNvSpPr/>
              <p:nvPr/>
            </p:nvSpPr>
            <p:spPr>
              <a:xfrm>
                <a:off x="1586573" y="1616448"/>
                <a:ext cx="104778" cy="104835"/>
              </a:xfrm>
              <a:prstGeom prst="ellipse">
                <a:avLst/>
              </a:prstGeom>
              <a:solidFill>
                <a:srgbClr val="86BD32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E3EB3144-6ED3-4A7A-88C2-76EC9DCB14F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914" y="1428750"/>
            <a:ext cx="2500359" cy="542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34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35137" y="728663"/>
            <a:ext cx="56927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How Can Your Digital Footprint Be Used?</a:t>
            </a:r>
          </a:p>
        </p:txBody>
      </p:sp>
      <p:grpSp>
        <p:nvGrpSpPr>
          <p:cNvPr id="4" name="Box">
            <a:extLst>
              <a:ext uri="{FF2B5EF4-FFF2-40B4-BE49-F238E27FC236}">
                <a16:creationId xmlns:a16="http://schemas.microsoft.com/office/drawing/2014/main" id="{D5C9E427-9E5F-4AC5-817E-55DB3AC419B8}"/>
              </a:ext>
            </a:extLst>
          </p:cNvPr>
          <p:cNvGrpSpPr>
            <a:grpSpLocks/>
          </p:cNvGrpSpPr>
          <p:nvPr/>
        </p:nvGrpSpPr>
        <p:grpSpPr bwMode="auto">
          <a:xfrm>
            <a:off x="769938" y="1963640"/>
            <a:ext cx="3802062" cy="874811"/>
            <a:chOff x="769834" y="3957356"/>
            <a:chExt cx="3802114" cy="874812"/>
          </a:xfrm>
        </p:grpSpPr>
        <p:grpSp>
          <p:nvGrpSpPr>
            <p:cNvPr id="5" name="Group 44">
              <a:extLst>
                <a:ext uri="{FF2B5EF4-FFF2-40B4-BE49-F238E27FC236}">
                  <a16:creationId xmlns:a16="http://schemas.microsoft.com/office/drawing/2014/main" id="{31DD0373-3F51-40DB-A84C-623E1D04D8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9834" y="3957356"/>
              <a:ext cx="3802114" cy="874812"/>
              <a:chOff x="769834" y="3428999"/>
              <a:chExt cx="3802114" cy="874812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A8EC3097-A736-4099-9CA8-56B419E938AB}"/>
                  </a:ext>
                </a:extLst>
              </p:cNvPr>
              <p:cNvSpPr/>
              <p:nvPr/>
            </p:nvSpPr>
            <p:spPr>
              <a:xfrm>
                <a:off x="769834" y="3471861"/>
                <a:ext cx="3802114" cy="83195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8" name="Group 43">
                <a:extLst>
                  <a:ext uri="{FF2B5EF4-FFF2-40B4-BE49-F238E27FC236}">
                    <a16:creationId xmlns:a16="http://schemas.microsoft.com/office/drawing/2014/main" id="{D9CC17E3-DBC3-4E7D-95CE-ABF385CC35A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9" name="Oval 8">
                  <a:extLst>
                    <a:ext uri="{FF2B5EF4-FFF2-40B4-BE49-F238E27FC236}">
                      <a16:creationId xmlns:a16="http://schemas.microsoft.com/office/drawing/2014/main" id="{CB428E21-FD5A-408F-8925-583A59E91478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775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0" name="Oval 9">
                  <a:extLst>
                    <a:ext uri="{FF2B5EF4-FFF2-40B4-BE49-F238E27FC236}">
                      <a16:creationId xmlns:a16="http://schemas.microsoft.com/office/drawing/2014/main" id="{6002C6D1-C36F-4D26-ADDB-4944A1219F5C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775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1" name="Oval 10">
                  <a:extLst>
                    <a:ext uri="{FF2B5EF4-FFF2-40B4-BE49-F238E27FC236}">
                      <a16:creationId xmlns:a16="http://schemas.microsoft.com/office/drawing/2014/main" id="{23F83B0D-3361-4A19-9AEA-067302C007D4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775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6" name="Rectangle 9">
              <a:extLst>
                <a:ext uri="{FF2B5EF4-FFF2-40B4-BE49-F238E27FC236}">
                  <a16:creationId xmlns:a16="http://schemas.microsoft.com/office/drawing/2014/main" id="{09F5C9F8-135B-4554-B792-4C5F1626FD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037" y="4097533"/>
              <a:ext cx="3257705" cy="646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With your partner, discuss and write down:</a:t>
              </a:r>
            </a:p>
          </p:txBody>
        </p:sp>
      </p:grpSp>
      <p:grpSp>
        <p:nvGrpSpPr>
          <p:cNvPr id="20" name="Box">
            <a:extLst>
              <a:ext uri="{FF2B5EF4-FFF2-40B4-BE49-F238E27FC236}">
                <a16:creationId xmlns:a16="http://schemas.microsoft.com/office/drawing/2014/main" id="{19387014-258D-4F12-A350-F39ADC9E490F}"/>
              </a:ext>
            </a:extLst>
          </p:cNvPr>
          <p:cNvGrpSpPr>
            <a:grpSpLocks/>
          </p:cNvGrpSpPr>
          <p:nvPr/>
        </p:nvGrpSpPr>
        <p:grpSpPr bwMode="auto">
          <a:xfrm>
            <a:off x="769938" y="1960465"/>
            <a:ext cx="7618412" cy="868460"/>
            <a:chOff x="769834" y="3957356"/>
            <a:chExt cx="7618517" cy="868461"/>
          </a:xfrm>
        </p:grpSpPr>
        <p:grpSp>
          <p:nvGrpSpPr>
            <p:cNvPr id="22" name="Group 44">
              <a:extLst>
                <a:ext uri="{FF2B5EF4-FFF2-40B4-BE49-F238E27FC236}">
                  <a16:creationId xmlns:a16="http://schemas.microsoft.com/office/drawing/2014/main" id="{FE0F1235-8368-42D3-8AB2-BF06BE1EEED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9834" y="3957356"/>
              <a:ext cx="7618517" cy="868461"/>
              <a:chOff x="769834" y="3428999"/>
              <a:chExt cx="7618517" cy="868461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4020A038-C82E-429B-BD16-EFFA5D91E0D8}"/>
                  </a:ext>
                </a:extLst>
              </p:cNvPr>
              <p:cNvSpPr/>
              <p:nvPr/>
            </p:nvSpPr>
            <p:spPr>
              <a:xfrm>
                <a:off x="769834" y="3471861"/>
                <a:ext cx="7618517" cy="825599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25" name="Group 43">
                <a:extLst>
                  <a:ext uri="{FF2B5EF4-FFF2-40B4-BE49-F238E27FC236}">
                    <a16:creationId xmlns:a16="http://schemas.microsoft.com/office/drawing/2014/main" id="{54381987-13DC-420B-BAE8-EA47BD877EF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26" name="Oval 25">
                  <a:extLst>
                    <a:ext uri="{FF2B5EF4-FFF2-40B4-BE49-F238E27FC236}">
                      <a16:creationId xmlns:a16="http://schemas.microsoft.com/office/drawing/2014/main" id="{02661087-5316-45AE-8880-E97C4BC1209B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775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" name="Oval 26">
                  <a:extLst>
                    <a:ext uri="{FF2B5EF4-FFF2-40B4-BE49-F238E27FC236}">
                      <a16:creationId xmlns:a16="http://schemas.microsoft.com/office/drawing/2014/main" id="{7BC00688-FBEE-415B-B24D-9262AFECD9CB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775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id="{70A52B6B-99BB-4C82-9AE2-21FD9E44E1A0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775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23" name="Rectangle 9">
              <a:extLst>
                <a:ext uri="{FF2B5EF4-FFF2-40B4-BE49-F238E27FC236}">
                  <a16:creationId xmlns:a16="http://schemas.microsoft.com/office/drawing/2014/main" id="{621F498D-24AC-4230-A9AE-14FB3D766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038" y="4097533"/>
              <a:ext cx="7420186" cy="646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If I was making the adverts for a toy company, what adverts would I show Penelope online? </a:t>
              </a: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18D7395C-5491-45B4-9B5A-B743DD276B17}"/>
              </a:ext>
            </a:extLst>
          </p:cNvPr>
          <p:cNvSpPr/>
          <p:nvPr/>
        </p:nvSpPr>
        <p:spPr>
          <a:xfrm>
            <a:off x="755650" y="3034784"/>
            <a:ext cx="30448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who might use your information;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E6889E6-B55D-4DB6-A0C8-44AA92F251F0}"/>
              </a:ext>
            </a:extLst>
          </p:cNvPr>
          <p:cNvSpPr/>
          <p:nvPr/>
        </p:nvSpPr>
        <p:spPr>
          <a:xfrm>
            <a:off x="755651" y="3762375"/>
            <a:ext cx="28257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how they might use this information.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41C406F-C3FC-4764-AFD4-41E5EA8C53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1" y="3095625"/>
            <a:ext cx="1495422" cy="29019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B377B5B-5D36-40B1-A40E-F80B0FEFB6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2933700"/>
            <a:ext cx="4732186" cy="300672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742734B-8200-4335-B220-171EF58A090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24"/>
          <a:stretch/>
        </p:blipFill>
        <p:spPr>
          <a:xfrm>
            <a:off x="4095750" y="1866900"/>
            <a:ext cx="4173141" cy="4991100"/>
          </a:xfrm>
          <a:prstGeom prst="rect">
            <a:avLst/>
          </a:prstGeom>
        </p:spPr>
      </p:pic>
      <p:grpSp>
        <p:nvGrpSpPr>
          <p:cNvPr id="39" name="Box">
            <a:extLst>
              <a:ext uri="{FF2B5EF4-FFF2-40B4-BE49-F238E27FC236}">
                <a16:creationId xmlns:a16="http://schemas.microsoft.com/office/drawing/2014/main" id="{A1407A4E-C164-4F02-9E29-695B07B5B669}"/>
              </a:ext>
            </a:extLst>
          </p:cNvPr>
          <p:cNvGrpSpPr>
            <a:grpSpLocks/>
          </p:cNvGrpSpPr>
          <p:nvPr/>
        </p:nvGrpSpPr>
        <p:grpSpPr bwMode="auto">
          <a:xfrm>
            <a:off x="760413" y="1950941"/>
            <a:ext cx="7618412" cy="1135158"/>
            <a:chOff x="769834" y="3957356"/>
            <a:chExt cx="7618517" cy="1135159"/>
          </a:xfrm>
        </p:grpSpPr>
        <p:grpSp>
          <p:nvGrpSpPr>
            <p:cNvPr id="40" name="Group 44">
              <a:extLst>
                <a:ext uri="{FF2B5EF4-FFF2-40B4-BE49-F238E27FC236}">
                  <a16:creationId xmlns:a16="http://schemas.microsoft.com/office/drawing/2014/main" id="{99F052E7-47E9-4113-B5DC-5528ADF3F24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9834" y="3957356"/>
              <a:ext cx="7618517" cy="1135159"/>
              <a:chOff x="769834" y="3428999"/>
              <a:chExt cx="7618517" cy="1135159"/>
            </a:xfrm>
          </p:grpSpPr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6916A2AC-842F-49A1-B1BB-5A283E8FA4FC}"/>
                  </a:ext>
                </a:extLst>
              </p:cNvPr>
              <p:cNvSpPr/>
              <p:nvPr/>
            </p:nvSpPr>
            <p:spPr>
              <a:xfrm>
                <a:off x="769834" y="3471860"/>
                <a:ext cx="7618517" cy="1092298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43" name="Group 43">
                <a:extLst>
                  <a:ext uri="{FF2B5EF4-FFF2-40B4-BE49-F238E27FC236}">
                    <a16:creationId xmlns:a16="http://schemas.microsoft.com/office/drawing/2014/main" id="{3E8B7987-755A-4BBE-A7AE-DB19002F27E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1A7E6BE9-F7A8-46ED-B8EB-DB096DDE1E7A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775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68708221-2AA6-4964-AFA5-3AE040A08A19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775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41111034-8997-4C9B-AB2F-5091F1FE56F5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775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41" name="Rectangle 9">
              <a:extLst>
                <a:ext uri="{FF2B5EF4-FFF2-40B4-BE49-F238E27FC236}">
                  <a16:creationId xmlns:a16="http://schemas.microsoft.com/office/drawing/2014/main" id="{FD698AF0-EB20-4257-ACDB-770A3E65A2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038" y="4097533"/>
              <a:ext cx="7420186" cy="923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If I worked for an online shopping company, what types of things might I put at the top of the page when Penelope or her parents sign in to buy things? </a:t>
              </a: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B3C362ED-8699-4083-A930-60F68DCF913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375" y="3690042"/>
            <a:ext cx="5572125" cy="2313440"/>
          </a:xfrm>
          <a:prstGeom prst="rect">
            <a:avLst/>
          </a:prstGeom>
        </p:spPr>
      </p:pic>
      <p:grpSp>
        <p:nvGrpSpPr>
          <p:cNvPr id="47" name="Box">
            <a:extLst>
              <a:ext uri="{FF2B5EF4-FFF2-40B4-BE49-F238E27FC236}">
                <a16:creationId xmlns:a16="http://schemas.microsoft.com/office/drawing/2014/main" id="{A792C587-D36A-44EA-8DAA-607E86ED1B57}"/>
              </a:ext>
            </a:extLst>
          </p:cNvPr>
          <p:cNvGrpSpPr>
            <a:grpSpLocks/>
          </p:cNvGrpSpPr>
          <p:nvPr/>
        </p:nvGrpSpPr>
        <p:grpSpPr bwMode="auto">
          <a:xfrm>
            <a:off x="760413" y="1950939"/>
            <a:ext cx="7618412" cy="649386"/>
            <a:chOff x="769834" y="3957356"/>
            <a:chExt cx="7618517" cy="649387"/>
          </a:xfrm>
        </p:grpSpPr>
        <p:grpSp>
          <p:nvGrpSpPr>
            <p:cNvPr id="48" name="Group 44">
              <a:extLst>
                <a:ext uri="{FF2B5EF4-FFF2-40B4-BE49-F238E27FC236}">
                  <a16:creationId xmlns:a16="http://schemas.microsoft.com/office/drawing/2014/main" id="{520E66B9-53D8-4D1A-93CA-A7418816005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9834" y="3957356"/>
              <a:ext cx="7618517" cy="649387"/>
              <a:chOff x="769834" y="3428999"/>
              <a:chExt cx="7618517" cy="649387"/>
            </a:xfrm>
          </p:grpSpPr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A5463C4B-24E6-4AC3-93F5-F6182EF0EC9E}"/>
                  </a:ext>
                </a:extLst>
              </p:cNvPr>
              <p:cNvSpPr/>
              <p:nvPr/>
            </p:nvSpPr>
            <p:spPr>
              <a:xfrm>
                <a:off x="769834" y="3471861"/>
                <a:ext cx="7618517" cy="606525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grpSp>
            <p:nvGrpSpPr>
              <p:cNvPr id="51" name="Group 43">
                <a:extLst>
                  <a:ext uri="{FF2B5EF4-FFF2-40B4-BE49-F238E27FC236}">
                    <a16:creationId xmlns:a16="http://schemas.microsoft.com/office/drawing/2014/main" id="{C0B05531-FFE7-4A34-AE36-7AA7F348FDC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23925" y="3428999"/>
                <a:ext cx="614587" cy="104775"/>
                <a:chOff x="7225665" y="3428999"/>
                <a:chExt cx="614587" cy="104775"/>
              </a:xfrm>
            </p:grpSpPr>
            <p:sp>
              <p:nvSpPr>
                <p:cNvPr id="52" name="Oval 51">
                  <a:extLst>
                    <a:ext uri="{FF2B5EF4-FFF2-40B4-BE49-F238E27FC236}">
                      <a16:creationId xmlns:a16="http://schemas.microsoft.com/office/drawing/2014/main" id="{3DA0C54D-B9F2-4BBF-9188-F76F8BCCA6BF}"/>
                    </a:ext>
                  </a:extLst>
                </p:cNvPr>
                <p:cNvSpPr/>
                <p:nvPr/>
              </p:nvSpPr>
              <p:spPr>
                <a:xfrm>
                  <a:off x="7225563" y="3428999"/>
                  <a:ext cx="104776" cy="104775"/>
                </a:xfrm>
                <a:prstGeom prst="ellipse">
                  <a:avLst/>
                </a:prstGeom>
                <a:solidFill>
                  <a:srgbClr val="E6212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3" name="Oval 52">
                  <a:extLst>
                    <a:ext uri="{FF2B5EF4-FFF2-40B4-BE49-F238E27FC236}">
                      <a16:creationId xmlns:a16="http://schemas.microsoft.com/office/drawing/2014/main" id="{C3EDD198-4088-49A1-B80F-F30EE4F392FC}"/>
                    </a:ext>
                  </a:extLst>
                </p:cNvPr>
                <p:cNvSpPr/>
                <p:nvPr/>
              </p:nvSpPr>
              <p:spPr>
                <a:xfrm>
                  <a:off x="7474804" y="3428999"/>
                  <a:ext cx="104776" cy="104775"/>
                </a:xfrm>
                <a:prstGeom prst="ellipse">
                  <a:avLst/>
                </a:prstGeom>
                <a:solidFill>
                  <a:srgbClr val="F9B101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54" name="Oval 53">
                  <a:extLst>
                    <a:ext uri="{FF2B5EF4-FFF2-40B4-BE49-F238E27FC236}">
                      <a16:creationId xmlns:a16="http://schemas.microsoft.com/office/drawing/2014/main" id="{08CF81F2-75E3-4564-BF50-D25ACA42FBA1}"/>
                    </a:ext>
                  </a:extLst>
                </p:cNvPr>
                <p:cNvSpPr/>
                <p:nvPr/>
              </p:nvSpPr>
              <p:spPr>
                <a:xfrm>
                  <a:off x="7735158" y="3428999"/>
                  <a:ext cx="104776" cy="104775"/>
                </a:xfrm>
                <a:prstGeom prst="ellipse">
                  <a:avLst/>
                </a:prstGeom>
                <a:solidFill>
                  <a:srgbClr val="86BD32"/>
                </a:solidFill>
                <a:ln w="28575">
                  <a:solidFill>
                    <a:srgbClr val="69932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sp>
          <p:nvSpPr>
            <p:cNvPr id="49" name="Rectangle 9">
              <a:extLst>
                <a:ext uri="{FF2B5EF4-FFF2-40B4-BE49-F238E27FC236}">
                  <a16:creationId xmlns:a16="http://schemas.microsoft.com/office/drawing/2014/main" id="{ECF9A215-F241-4162-B62A-5180F040D4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038" y="4097533"/>
              <a:ext cx="74201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If you write a post somewhere publicly, who can see the information? </a:t>
              </a:r>
            </a:p>
          </p:txBody>
        </p:sp>
      </p:grpSp>
      <p:pic>
        <p:nvPicPr>
          <p:cNvPr id="56" name="Picture 55">
            <a:extLst>
              <a:ext uri="{FF2B5EF4-FFF2-40B4-BE49-F238E27FC236}">
                <a16:creationId xmlns:a16="http://schemas.microsoft.com/office/drawing/2014/main" id="{DF9E8313-FBA2-48CC-8F45-FA34AF871BC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850" y="2674847"/>
            <a:ext cx="5448300" cy="3679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41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xit" presetSubtype="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" presetID="10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fill="hold" nodeType="click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8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1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2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3" fill="hold">
                          <p:stCondLst>
                            <p:cond delay="indefinite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10" presetClass="exit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8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1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0" fill="hold">
                          <p:stCondLst>
                            <p:cond delay="indefinite"/>
                          </p:stCondLst>
                          <p:childTnLst>
                            <p:par>
                              <p:cTn id="6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2" presetID="2" presetClass="entr" presetSubtype="4" fill="hold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64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65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6" fill="hold">
                          <p:stCondLst>
                            <p:cond delay="indefinite"/>
                          </p:stCondLst>
                          <p:childTnLst>
                            <p:par>
                              <p:cTn id="6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8" presetID="10" presetClass="exit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0" fill="hold">
                          <p:stCondLst>
                            <p:cond delay="indefinite"/>
                          </p:stCondLst>
                          <p:childTnLst>
                            <p:par>
                              <p:cTn id="8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2" presetID="2" presetClass="entr" presetSubtype="4" fill="hold" nodeType="click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84" dur="7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85" dur="7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3" grpId="1"/>
          <p:bldP spid="12" grpId="0"/>
          <p:bldP spid="12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xit" presetSubtype="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" presetID="10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3" fill="hold">
                          <p:stCondLst>
                            <p:cond delay="indefinite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10" presetClass="exit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8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1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0" fill="hold">
                          <p:stCondLst>
                            <p:cond delay="indefinite"/>
                          </p:stCondLst>
                          <p:childTnLst>
                            <p:par>
                              <p:cTn id="6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2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6" fill="hold">
                          <p:stCondLst>
                            <p:cond delay="indefinite"/>
                          </p:stCondLst>
                          <p:childTnLst>
                            <p:par>
                              <p:cTn id="6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8" presetID="10" presetClass="exit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0" fill="hold">
                          <p:stCondLst>
                            <p:cond delay="indefinite"/>
                          </p:stCondLst>
                          <p:childTnLst>
                            <p:par>
                              <p:cTn id="8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2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7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3" grpId="1"/>
          <p:bldP spid="12" grpId="0"/>
          <p:bldP spid="12" grpId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To understand that the information I put online leaves a digital footprint.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explain what ‘digital footprint’ means.</a:t>
            </a:r>
          </a:p>
          <a:p>
            <a:r>
              <a:rPr lang="en-GB" dirty="0">
                <a:latin typeface="Twinkl" pitchFamily="2" charset="0"/>
              </a:rPr>
              <a:t>I can explain how people might use the information I put online.</a:t>
            </a:r>
          </a:p>
          <a:p>
            <a:r>
              <a:rPr lang="en-GB" dirty="0">
                <a:latin typeface="Twinkl" pitchFamily="2" charset="0"/>
              </a:rPr>
              <a:t>I can explain how a digital footprint contains information about a person. </a:t>
            </a:r>
          </a:p>
          <a:p>
            <a:endParaRPr lang="en-GB" dirty="0">
              <a:latin typeface="Twinkl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A61EA40-A69A-4C1B-AB59-98FA41A6B34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1624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8692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3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nglish Lesson Presentation" id="{92BF09D1-ECC3-43E1-B8EB-01FA779B7383}" vid="{6EF80791-87D5-4863-8750-6CE74D697F1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5254678DFEBC43BBAC028E67A0ABD6" ma:contentTypeVersion="12" ma:contentTypeDescription="Create a new document." ma:contentTypeScope="" ma:versionID="5e13dcd08906a7ea1f87bf281ed45e66">
  <xsd:schema xmlns:xsd="http://www.w3.org/2001/XMLSchema" xmlns:xs="http://www.w3.org/2001/XMLSchema" xmlns:p="http://schemas.microsoft.com/office/2006/metadata/properties" xmlns:ns2="badcd789-efba-44b6-8dc3-82e6a71f6c9b" xmlns:ns3="a1e73041-0a65-4455-9fa0-f722178cddb9" targetNamespace="http://schemas.microsoft.com/office/2006/metadata/properties" ma:root="true" ma:fieldsID="f299f70e5bd8e5330a454a6b7d332438" ns2:_="" ns3:_="">
    <xsd:import namespace="badcd789-efba-44b6-8dc3-82e6a71f6c9b"/>
    <xsd:import namespace="a1e73041-0a65-4455-9fa0-f722178cddb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dcd789-efba-44b6-8dc3-82e6a71f6c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e73041-0a65-4455-9fa0-f722178cddb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83B6416-2B06-4C38-8A6E-72CA64B97E93}"/>
</file>

<file path=customXml/itemProps2.xml><?xml version="1.0" encoding="utf-8"?>
<ds:datastoreItem xmlns:ds="http://schemas.openxmlformats.org/officeDocument/2006/customXml" ds:itemID="{A30376A6-A6D5-4E0B-AA9E-ABFE3270A826}"/>
</file>

<file path=customXml/itemProps3.xml><?xml version="1.0" encoding="utf-8"?>
<ds:datastoreItem xmlns:ds="http://schemas.openxmlformats.org/officeDocument/2006/customXml" ds:itemID="{56F3E187-C84F-4E79-94C5-3E589D7356AE}"/>
</file>

<file path=docProps/app.xml><?xml version="1.0" encoding="utf-8"?>
<Properties xmlns="http://schemas.openxmlformats.org/officeDocument/2006/extended-properties" xmlns:vt="http://schemas.openxmlformats.org/officeDocument/2006/docPropsVTypes">
  <Template>English Lesson Presentation</Template>
  <TotalTime>419</TotalTime>
  <Words>554</Words>
  <Application>Microsoft Macintosh PowerPoint</Application>
  <PresentationFormat>On-screen Show (4:3)</PresentationFormat>
  <Paragraphs>68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Twinkl SemiBold</vt:lpstr>
      <vt:lpstr>Tuffy</vt:lpstr>
      <vt:lpstr>Sassoon Infant Rg</vt:lpstr>
      <vt:lpstr>Twinkl</vt:lpstr>
      <vt:lpstr>Calibri</vt:lpstr>
      <vt:lpstr>Arial</vt:lpstr>
      <vt:lpstr>Wingdings</vt:lpstr>
      <vt:lpstr>Office Theme</vt:lpstr>
      <vt:lpstr>Computing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PlanIt</dc:title>
  <dc:creator>Cris Lima</dc:creator>
  <cp:lastModifiedBy>Zoya Hassan</cp:lastModifiedBy>
  <cp:revision>44</cp:revision>
  <dcterms:created xsi:type="dcterms:W3CDTF">2018-09-14T07:13:37Z</dcterms:created>
  <dcterms:modified xsi:type="dcterms:W3CDTF">2020-06-03T11:47:05Z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0x010100525254678DFEBC43BBAC028E67A0ABD6</vt:lpwstr>
  </property>
</Properties>
</file>