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8.xml" ContentType="application/vnd.openxmlformats-officedocument.theme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notesSlides/notesSlide1.xml" ContentType="application/vnd.openxmlformats-officedocument.presentationml.notesSlide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5" r:id="rId4"/>
    <p:sldMasterId id="2147483658" r:id="rId5"/>
    <p:sldMasterId id="2147483660" r:id="rId6"/>
    <p:sldMasterId id="2147483662" r:id="rId7"/>
    <p:sldMasterId id="2147483664" r:id="rId8"/>
    <p:sldMasterId id="2147483666" r:id="rId9"/>
    <p:sldMasterId id="2147483669" r:id="rId10"/>
    <p:sldMasterId id="2147483650" r:id="rId11"/>
    <p:sldMasterId id="2147483652" r:id="rId12"/>
  </p:sldMasterIdLst>
  <p:notesMasterIdLst>
    <p:notesMasterId r:id="rId27"/>
  </p:notesMasterIdLst>
  <p:sldIdLst>
    <p:sldId id="277" r:id="rId13"/>
    <p:sldId id="278" r:id="rId14"/>
    <p:sldId id="274" r:id="rId15"/>
    <p:sldId id="280" r:id="rId16"/>
    <p:sldId id="279" r:id="rId17"/>
    <p:sldId id="258" r:id="rId18"/>
    <p:sldId id="257" r:id="rId19"/>
    <p:sldId id="259" r:id="rId20"/>
    <p:sldId id="263" r:id="rId21"/>
    <p:sldId id="262" r:id="rId22"/>
    <p:sldId id="261" r:id="rId23"/>
    <p:sldId id="265" r:id="rId24"/>
    <p:sldId id="266" r:id="rId25"/>
    <p:sldId id="281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8CDA2"/>
    <a:srgbClr val="F7D7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40" autoAdjust="0"/>
    <p:restoredTop sz="94694"/>
  </p:normalViewPr>
  <p:slideViewPr>
    <p:cSldViewPr snapToGrid="0" snapToObjects="1">
      <p:cViewPr varScale="1">
        <p:scale>
          <a:sx n="113" d="100"/>
          <a:sy n="113" d="100"/>
        </p:scale>
        <p:origin x="772" y="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32" Type="http://schemas.microsoft.com/office/2016/11/relationships/changesInfo" Target="changesInfos/changesInfo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mes Clegg" userId="c6df1435-7a36-4b38-be4d-16e68e91152f" providerId="ADAL" clId="{9FA92DB7-7C65-4C11-B7F1-2F50708BC510}"/>
    <pc:docChg chg="custSel modSld">
      <pc:chgData name="James Clegg" userId="c6df1435-7a36-4b38-be4d-16e68e91152f" providerId="ADAL" clId="{9FA92DB7-7C65-4C11-B7F1-2F50708BC510}" dt="2020-11-09T15:30:44.555" v="11"/>
      <pc:docMkLst>
        <pc:docMk/>
      </pc:docMkLst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4030334386" sldId="257"/>
        </pc:sldMkLst>
        <pc:picChg chg="del">
          <ac:chgData name="James Clegg" userId="c6df1435-7a36-4b38-be4d-16e68e91152f" providerId="ADAL" clId="{9FA92DB7-7C65-4C11-B7F1-2F50708BC510}" dt="2020-11-09T15:30:17.854" v="3" actId="478"/>
          <ac:picMkLst>
            <pc:docMk/>
            <pc:sldMk cId="4030334386" sldId="257"/>
            <ac:picMk id="1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1664086204" sldId="258"/>
        </pc:sldMkLst>
        <pc:picChg chg="del">
          <ac:chgData name="James Clegg" userId="c6df1435-7a36-4b38-be4d-16e68e91152f" providerId="ADAL" clId="{9FA92DB7-7C65-4C11-B7F1-2F50708BC510}" dt="2020-11-09T15:30:14.527" v="2" actId="478"/>
          <ac:picMkLst>
            <pc:docMk/>
            <pc:sldMk cId="1664086204" sldId="258"/>
            <ac:picMk id="2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3469107349" sldId="259"/>
        </pc:sldMkLst>
        <pc:picChg chg="del">
          <ac:chgData name="James Clegg" userId="c6df1435-7a36-4b38-be4d-16e68e91152f" providerId="ADAL" clId="{9FA92DB7-7C65-4C11-B7F1-2F50708BC510}" dt="2020-11-09T15:30:20.610" v="4" actId="478"/>
          <ac:picMkLst>
            <pc:docMk/>
            <pc:sldMk cId="3469107349" sldId="259"/>
            <ac:picMk id="3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831032110" sldId="261"/>
        </pc:sldMkLst>
        <pc:picChg chg="del">
          <ac:chgData name="James Clegg" userId="c6df1435-7a36-4b38-be4d-16e68e91152f" providerId="ADAL" clId="{9FA92DB7-7C65-4C11-B7F1-2F50708BC510}" dt="2020-11-09T15:30:29.572" v="7" actId="478"/>
          <ac:picMkLst>
            <pc:docMk/>
            <pc:sldMk cId="831032110" sldId="261"/>
            <ac:picMk id="2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1805508226" sldId="262"/>
        </pc:sldMkLst>
        <pc:picChg chg="del">
          <ac:chgData name="James Clegg" userId="c6df1435-7a36-4b38-be4d-16e68e91152f" providerId="ADAL" clId="{9FA92DB7-7C65-4C11-B7F1-2F50708BC510}" dt="2020-11-09T15:30:26.856" v="6" actId="478"/>
          <ac:picMkLst>
            <pc:docMk/>
            <pc:sldMk cId="1805508226" sldId="262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2005324435" sldId="263"/>
        </pc:sldMkLst>
        <pc:picChg chg="del">
          <ac:chgData name="James Clegg" userId="c6df1435-7a36-4b38-be4d-16e68e91152f" providerId="ADAL" clId="{9FA92DB7-7C65-4C11-B7F1-2F50708BC510}" dt="2020-11-09T15:30:23.240" v="5" actId="478"/>
          <ac:picMkLst>
            <pc:docMk/>
            <pc:sldMk cId="2005324435" sldId="263"/>
            <ac:picMk id="7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423329323" sldId="265"/>
        </pc:sldMkLst>
        <pc:picChg chg="del">
          <ac:chgData name="James Clegg" userId="c6df1435-7a36-4b38-be4d-16e68e91152f" providerId="ADAL" clId="{9FA92DB7-7C65-4C11-B7F1-2F50708BC510}" dt="2020-11-09T15:30:32.415" v="8" actId="478"/>
          <ac:picMkLst>
            <pc:docMk/>
            <pc:sldMk cId="423329323" sldId="265"/>
            <ac:picMk id="10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3812980092" sldId="266"/>
        </pc:sldMkLst>
        <pc:picChg chg="del">
          <ac:chgData name="James Clegg" userId="c6df1435-7a36-4b38-be4d-16e68e91152f" providerId="ADAL" clId="{9FA92DB7-7C65-4C11-B7F1-2F50708BC510}" dt="2020-11-09T15:30:34.871" v="9" actId="478"/>
          <ac:picMkLst>
            <pc:docMk/>
            <pc:sldMk cId="3812980092" sldId="266"/>
            <ac:picMk id="9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2083293468" sldId="274"/>
        </pc:sldMkLst>
        <pc:picChg chg="del">
          <ac:chgData name="James Clegg" userId="c6df1435-7a36-4b38-be4d-16e68e91152f" providerId="ADAL" clId="{9FA92DB7-7C65-4C11-B7F1-2F50708BC510}" dt="2020-11-09T15:30:09.093" v="0" actId="478"/>
          <ac:picMkLst>
            <pc:docMk/>
            <pc:sldMk cId="2083293468" sldId="274"/>
            <ac:picMk id="15" creationId="{00000000-0000-0000-0000-000000000000}"/>
          </ac:picMkLst>
        </pc:picChg>
      </pc:sldChg>
      <pc:sldChg chg="modTransition">
        <pc:chgData name="James Clegg" userId="c6df1435-7a36-4b38-be4d-16e68e91152f" providerId="ADAL" clId="{9FA92DB7-7C65-4C11-B7F1-2F50708BC510}" dt="2020-11-09T15:30:44.555" v="11"/>
        <pc:sldMkLst>
          <pc:docMk/>
          <pc:sldMk cId="139154565" sldId="277"/>
        </pc:sldMkLst>
      </pc:sldChg>
      <pc:sldChg chg="modTransition">
        <pc:chgData name="James Clegg" userId="c6df1435-7a36-4b38-be4d-16e68e91152f" providerId="ADAL" clId="{9FA92DB7-7C65-4C11-B7F1-2F50708BC510}" dt="2020-11-09T15:30:44.555" v="11"/>
        <pc:sldMkLst>
          <pc:docMk/>
          <pc:sldMk cId="1826704151" sldId="278"/>
        </pc:sldMkLst>
      </pc:sldChg>
      <pc:sldChg chg="modTransition">
        <pc:chgData name="James Clegg" userId="c6df1435-7a36-4b38-be4d-16e68e91152f" providerId="ADAL" clId="{9FA92DB7-7C65-4C11-B7F1-2F50708BC510}" dt="2020-11-09T15:30:44.555" v="11"/>
        <pc:sldMkLst>
          <pc:docMk/>
          <pc:sldMk cId="3349466080" sldId="279"/>
        </pc:sldMkLst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961799516" sldId="280"/>
        </pc:sldMkLst>
        <pc:picChg chg="del">
          <ac:chgData name="James Clegg" userId="c6df1435-7a36-4b38-be4d-16e68e91152f" providerId="ADAL" clId="{9FA92DB7-7C65-4C11-B7F1-2F50708BC510}" dt="2020-11-09T15:30:11.831" v="1" actId="478"/>
          <ac:picMkLst>
            <pc:docMk/>
            <pc:sldMk cId="961799516" sldId="280"/>
            <ac:picMk id="5" creationId="{00000000-0000-0000-0000-000000000000}"/>
          </ac:picMkLst>
        </pc:picChg>
      </pc:sldChg>
      <pc:sldChg chg="delSp modTransition delAnim">
        <pc:chgData name="James Clegg" userId="c6df1435-7a36-4b38-be4d-16e68e91152f" providerId="ADAL" clId="{9FA92DB7-7C65-4C11-B7F1-2F50708BC510}" dt="2020-11-09T15:30:44.555" v="11"/>
        <pc:sldMkLst>
          <pc:docMk/>
          <pc:sldMk cId="818031759" sldId="281"/>
        </pc:sldMkLst>
        <pc:picChg chg="del">
          <ac:chgData name="James Clegg" userId="c6df1435-7a36-4b38-be4d-16e68e91152f" providerId="ADAL" clId="{9FA92DB7-7C65-4C11-B7F1-2F50708BC510}" dt="2020-11-09T15:30:37.432" v="10" actId="478"/>
          <ac:picMkLst>
            <pc:docMk/>
            <pc:sldMk cId="818031759" sldId="281"/>
            <ac:picMk id="6" creationId="{00000000-0000-0000-0000-000000000000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E01F90C-5339-4EAD-9452-D0C41B5BF769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086B88-D743-4A80-8B89-AC12DAEDE2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3070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Patterns can be repeating objects</a:t>
            </a:r>
          </a:p>
          <a:p>
            <a:r>
              <a:rPr lang="en-GB" dirty="0"/>
              <a:t>Say the shapes </a:t>
            </a:r>
            <a:r>
              <a:rPr lang="en-GB" dirty="0" err="1"/>
              <a:t>outloud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086B88-D743-4A80-8B89-AC12DAEDE206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9285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411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09/11/2020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56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422449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834822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4776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089899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863090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51278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15978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655709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57785-7438-492F-B7FA-E66DA7B653E8}" type="datetimeFigureOut">
              <a:rPr lang="en-GB" smtClean="0"/>
              <a:t>09/11/2020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806EE-2F9D-4145-9CBE-CB7CE80E60E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95203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292061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1891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7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7921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71377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01323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76761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3671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91678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883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4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Y1_SPG_B4_PP_012.jpg">
            <a:extLst>
              <a:ext uri="{FF2B5EF4-FFF2-40B4-BE49-F238E27FC236}">
                <a16:creationId xmlns:a16="http://schemas.microsoft.com/office/drawing/2014/main" id="{A96794DB-DDFA-FB45-B8ED-05501609EF2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pic>
        <p:nvPicPr>
          <p:cNvPr id="8" name="Picture 7" descr="Y1_SPG_B4_PP_012.jpg">
            <a:extLst>
              <a:ext uri="{FF2B5EF4-FFF2-40B4-BE49-F238E27FC236}">
                <a16:creationId xmlns:a16="http://schemas.microsoft.com/office/drawing/2014/main" id="{56302DCD-990B-7D47-BDD3-52DF552ACB7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/>
          <a:stretch/>
        </p:blipFill>
        <p:spPr>
          <a:xfrm>
            <a:off x="0" y="5486400"/>
            <a:ext cx="9144000" cy="1371600"/>
          </a:xfrm>
          <a:prstGeom prst="rect">
            <a:avLst/>
          </a:prstGeom>
        </p:spPr>
      </p:pic>
      <p:pic>
        <p:nvPicPr>
          <p:cNvPr id="10" name="Picture 9" descr="Y1_SPG_B4_PP_012.jpg">
            <a:extLst>
              <a:ext uri="{FF2B5EF4-FFF2-40B4-BE49-F238E27FC236}">
                <a16:creationId xmlns:a16="http://schemas.microsoft.com/office/drawing/2014/main" id="{163B5998-9409-B548-AA5D-C7CC102C6B6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782" b="5473"/>
          <a:stretch/>
        </p:blipFill>
        <p:spPr>
          <a:xfrm>
            <a:off x="0" y="4468619"/>
            <a:ext cx="9144000" cy="101778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215809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/>
          <p:cNvSpPr/>
          <p:nvPr userDrawn="1"/>
        </p:nvSpPr>
        <p:spPr>
          <a:xfrm rot="16200000">
            <a:off x="4067703" y="-3185203"/>
            <a:ext cx="45719" cy="8181129"/>
          </a:xfrm>
          <a:prstGeom prst="rect">
            <a:avLst/>
          </a:prstGeom>
          <a:solidFill>
            <a:srgbClr val="F7D7BF"/>
          </a:solidFill>
          <a:ln>
            <a:solidFill>
              <a:srgbClr val="F7D7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34493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5" Type="http://schemas.microsoft.com/office/2007/relationships/hdphoto" Target="../media/hdphoto1.wdp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A2C29DA-8A23-4CB3-A45E-489F54EC75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57696" y="2185308"/>
            <a:ext cx="6492803" cy="2487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545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67041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do you spell 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32934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F16B37A-8698-43CB-BEE6-D506252703BB}"/>
              </a:ext>
            </a:extLst>
          </p:cNvPr>
          <p:cNvSpPr txBox="1"/>
          <p:nvPr/>
        </p:nvSpPr>
        <p:spPr>
          <a:xfrm>
            <a:off x="695550" y="334776"/>
            <a:ext cx="7497474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1) Which is a 2-D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shape?</a:t>
            </a: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2) Which is a 3-D shape?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3) How do you spell 4?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  <a:ea typeface="+mn-ea"/>
              <a:cs typeface="+mn-cs"/>
            </a:endParaRP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4) What</a:t>
            </a:r>
            <a:r>
              <a:rPr kumimoji="0" lang="en-GB" sz="2800" b="0" i="0" u="none" strike="noStrike" kern="1200" cap="none" spc="0" normalizeH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word would come next?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800" dirty="0">
                <a:solidFill>
                  <a:prstClr val="black"/>
                </a:solidFill>
                <a:latin typeface="Comic Sans MS" panose="030F0702030302020204" pitchFamily="66" charset="0"/>
              </a:rPr>
              <a:t>   </a:t>
            </a:r>
          </a:p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>
                <a:solidFill>
                  <a:prstClr val="black"/>
                </a:solidFill>
                <a:latin typeface="Comic Sans MS" panose="030F0702030302020204" pitchFamily="66" charset="0"/>
              </a:rPr>
              <a:t>Up, Down, Up, Down, Up, Down, Up, Down,  ____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" panose="030F0702030302020204" pitchFamily="66" charset="0"/>
            </a:endParaRPr>
          </a:p>
        </p:txBody>
      </p:sp>
      <p:pic>
        <p:nvPicPr>
          <p:cNvPr id="4" name="Picture 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</a:blip>
          <a:stretch>
            <a:fillRect/>
          </a:stretch>
        </p:blipFill>
        <p:spPr>
          <a:xfrm>
            <a:off x="4920962" y="441540"/>
            <a:ext cx="877261" cy="769486"/>
          </a:xfrm>
          <a:prstGeom prst="rect">
            <a:avLst/>
          </a:prstGeom>
        </p:spPr>
      </p:pic>
      <p:sp>
        <p:nvSpPr>
          <p:cNvPr id="6" name="Isosceles Triangle 5"/>
          <p:cNvSpPr/>
          <p:nvPr/>
        </p:nvSpPr>
        <p:spPr>
          <a:xfrm>
            <a:off x="6410104" y="528862"/>
            <a:ext cx="585519" cy="594842"/>
          </a:xfrm>
          <a:prstGeom prst="triangle">
            <a:avLst>
              <a:gd name="adj" fmla="val 47669"/>
            </a:avLst>
          </a:prstGeom>
          <a:solidFill>
            <a:srgbClr val="F7D7BF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 rot="4013594">
            <a:off x="6822708" y="1471826"/>
            <a:ext cx="471054" cy="1208337"/>
          </a:xfrm>
          <a:prstGeom prst="rect">
            <a:avLst/>
          </a:prstGeom>
          <a:solidFill>
            <a:srgbClr val="7030A0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A picture containing screen, table&#10;&#10;Description automatically generated">
            <a:extLst>
              <a:ext uri="{FF2B5EF4-FFF2-40B4-BE49-F238E27FC236}">
                <a16:creationId xmlns:a16="http://schemas.microsoft.com/office/drawing/2014/main" id="{F1B0B691-3B78-6546-AB35-0040F9D7948F}"/>
              </a:ext>
            </a:extLst>
          </p:cNvPr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2">
                <a:tint val="45000"/>
                <a:satMod val="400000"/>
              </a:schemeClr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33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926440" y="1617636"/>
            <a:ext cx="1356947" cy="953038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4539934" y="2918149"/>
            <a:ext cx="1014706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four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323598" y="4964112"/>
            <a:ext cx="1639317" cy="523220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0070C0"/>
                </a:solidFill>
                <a:latin typeface="Comic Sans MS" panose="030F0702030302020204" pitchFamily="66" charset="0"/>
              </a:rPr>
              <a:t>Up</a:t>
            </a:r>
          </a:p>
        </p:txBody>
      </p:sp>
      <p:sp>
        <p:nvSpPr>
          <p:cNvPr id="12" name="Oval 11"/>
          <p:cNvSpPr/>
          <p:nvPr/>
        </p:nvSpPr>
        <p:spPr>
          <a:xfrm>
            <a:off x="6228795" y="421849"/>
            <a:ext cx="914461" cy="876250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4902360" y="1617636"/>
            <a:ext cx="1421238" cy="1007631"/>
          </a:xfrm>
          <a:prstGeom prst="ellipse">
            <a:avLst/>
          </a:prstGeom>
          <a:noFill/>
          <a:ln w="38100">
            <a:solidFill>
              <a:srgbClr val="FF000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617995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 animBg="1"/>
      <p:bldP spid="1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94660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14928" y="105842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do you notice?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752600" y="4496143"/>
            <a:ext cx="5638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Where have you seen patterns?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139" y="2727142"/>
            <a:ext cx="2098419" cy="17626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6534" y="3008403"/>
            <a:ext cx="1428750" cy="12001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260" y="2727142"/>
            <a:ext cx="2098419" cy="1762672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1655" y="3008403"/>
            <a:ext cx="1428750" cy="120015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29381" y="2654734"/>
            <a:ext cx="2098419" cy="190748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6774" y="2959102"/>
            <a:ext cx="1428750" cy="1298752"/>
          </a:xfrm>
          <a:prstGeom prst="rect">
            <a:avLst/>
          </a:prstGeom>
        </p:spPr>
      </p:pic>
      <p:sp>
        <p:nvSpPr>
          <p:cNvPr id="11" name="Oval 10"/>
          <p:cNvSpPr/>
          <p:nvPr/>
        </p:nvSpPr>
        <p:spPr>
          <a:xfrm>
            <a:off x="950976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/>
          <p:cNvSpPr/>
          <p:nvPr/>
        </p:nvSpPr>
        <p:spPr>
          <a:xfrm>
            <a:off x="1848769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2746562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/>
          <p:cNvSpPr/>
          <p:nvPr/>
        </p:nvSpPr>
        <p:spPr>
          <a:xfrm>
            <a:off x="3644355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/>
          <p:cNvSpPr/>
          <p:nvPr/>
        </p:nvSpPr>
        <p:spPr>
          <a:xfrm>
            <a:off x="4542148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/>
          <p:cNvSpPr/>
          <p:nvPr/>
        </p:nvSpPr>
        <p:spPr>
          <a:xfrm>
            <a:off x="5439941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/>
          <p:cNvSpPr/>
          <p:nvPr/>
        </p:nvSpPr>
        <p:spPr>
          <a:xfrm>
            <a:off x="6337734" y="2045497"/>
            <a:ext cx="720000" cy="72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/>
          <p:cNvSpPr/>
          <p:nvPr/>
        </p:nvSpPr>
        <p:spPr>
          <a:xfrm>
            <a:off x="7235524" y="2045497"/>
            <a:ext cx="720000" cy="72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1564012" y="40443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are patterns?</a:t>
            </a: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3992" y="4838199"/>
            <a:ext cx="1908711" cy="133609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8259" y="4029942"/>
            <a:ext cx="2465175" cy="2268303"/>
          </a:xfrm>
          <a:prstGeom prst="rect">
            <a:avLst/>
          </a:prstGeom>
        </p:spPr>
      </p:pic>
      <p:sp>
        <p:nvSpPr>
          <p:cNvPr id="22" name="TextBox 21"/>
          <p:cNvSpPr txBox="1"/>
          <p:nvPr/>
        </p:nvSpPr>
        <p:spPr>
          <a:xfrm>
            <a:off x="2671533" y="4226387"/>
            <a:ext cx="196747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Is this a pattern?</a:t>
            </a:r>
          </a:p>
        </p:txBody>
      </p:sp>
      <p:sp>
        <p:nvSpPr>
          <p:cNvPr id="24" name="Rounded Rectangular Callout 23"/>
          <p:cNvSpPr/>
          <p:nvPr/>
        </p:nvSpPr>
        <p:spPr>
          <a:xfrm>
            <a:off x="2538787" y="4186835"/>
            <a:ext cx="2209985" cy="1033213"/>
          </a:xfrm>
          <a:prstGeom prst="wedgeRoundRectCallout">
            <a:avLst>
              <a:gd name="adj1" fmla="val -56169"/>
              <a:gd name="adj2" fmla="val 63195"/>
              <a:gd name="adj3" fmla="val 16667"/>
            </a:avLst>
          </a:prstGeom>
          <a:noFill/>
          <a:ln w="3810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640862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2" grpId="0"/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65396" y="1268343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27433" y="506146"/>
            <a:ext cx="767106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4" name="Isosceles Triangle 3"/>
          <p:cNvSpPr/>
          <p:nvPr/>
        </p:nvSpPr>
        <p:spPr>
          <a:xfrm>
            <a:off x="400984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Isosceles Triangle 4"/>
          <p:cNvSpPr/>
          <p:nvPr/>
        </p:nvSpPr>
        <p:spPr>
          <a:xfrm>
            <a:off x="1399253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Isosceles Triangle 5"/>
          <p:cNvSpPr/>
          <p:nvPr/>
        </p:nvSpPr>
        <p:spPr>
          <a:xfrm>
            <a:off x="2397522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Isosceles Triangle 6"/>
          <p:cNvSpPr/>
          <p:nvPr/>
        </p:nvSpPr>
        <p:spPr>
          <a:xfrm>
            <a:off x="3395791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Isosceles Triangle 7"/>
          <p:cNvSpPr/>
          <p:nvPr/>
        </p:nvSpPr>
        <p:spPr>
          <a:xfrm>
            <a:off x="4394060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Isosceles Triangle 8"/>
          <p:cNvSpPr/>
          <p:nvPr/>
        </p:nvSpPr>
        <p:spPr>
          <a:xfrm>
            <a:off x="5392329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Isosceles Triangle 9"/>
          <p:cNvSpPr/>
          <p:nvPr/>
        </p:nvSpPr>
        <p:spPr>
          <a:xfrm>
            <a:off x="6390598" y="2811556"/>
            <a:ext cx="789709" cy="858982"/>
          </a:xfrm>
          <a:prstGeom prst="triangl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Isosceles Triangle 10"/>
          <p:cNvSpPr/>
          <p:nvPr/>
        </p:nvSpPr>
        <p:spPr>
          <a:xfrm>
            <a:off x="7388864" y="2811556"/>
            <a:ext cx="789709" cy="858982"/>
          </a:xfrm>
          <a:prstGeom prst="triangl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TextBox 12"/>
          <p:cNvSpPr txBox="1"/>
          <p:nvPr/>
        </p:nvSpPr>
        <p:spPr>
          <a:xfrm>
            <a:off x="7549909" y="292844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33305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ounded Rectangle 19"/>
          <p:cNvSpPr/>
          <p:nvPr/>
        </p:nvSpPr>
        <p:spPr>
          <a:xfrm>
            <a:off x="2330087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ounded Rectangle 20"/>
          <p:cNvSpPr/>
          <p:nvPr/>
        </p:nvSpPr>
        <p:spPr>
          <a:xfrm>
            <a:off x="4327122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Rounded Rectangle 21"/>
          <p:cNvSpPr/>
          <p:nvPr/>
        </p:nvSpPr>
        <p:spPr>
          <a:xfrm>
            <a:off x="6324156" y="2655941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3" name="Picture 22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7433" y="4602009"/>
            <a:ext cx="1645380" cy="1279054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2671533" y="4226387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 know what comes next if I say the pattern.</a:t>
            </a:r>
          </a:p>
        </p:txBody>
      </p:sp>
      <p:sp>
        <p:nvSpPr>
          <p:cNvPr id="25" name="Rounded Rectangular Callout 24"/>
          <p:cNvSpPr/>
          <p:nvPr/>
        </p:nvSpPr>
        <p:spPr>
          <a:xfrm>
            <a:off x="2578929" y="4139464"/>
            <a:ext cx="3958349" cy="1471918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303343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3" grpId="0"/>
      <p:bldP spid="13" grpId="1"/>
      <p:bldP spid="19" grpId="0" animBg="1"/>
      <p:bldP spid="20" grpId="0" animBg="1"/>
      <p:bldP spid="21" grpId="0" animBg="1"/>
      <p:bldP spid="22" grpId="0" animBg="1"/>
      <p:bldP spid="24" grpId="0"/>
      <p:bldP spid="2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5077" y="349075"/>
            <a:ext cx="770602" cy="77060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66636" y="484952"/>
            <a:ext cx="21276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0868" y="165179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58463" y="1081854"/>
            <a:ext cx="73083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6" name="Rectangle 5"/>
          <p:cNvSpPr/>
          <p:nvPr/>
        </p:nvSpPr>
        <p:spPr>
          <a:xfrm>
            <a:off x="377684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1306677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2374222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/>
          <p:cNvSpPr/>
          <p:nvPr/>
        </p:nvSpPr>
        <p:spPr>
          <a:xfrm>
            <a:off x="3317070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4370760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/>
          <p:cNvSpPr/>
          <p:nvPr/>
        </p:nvSpPr>
        <p:spPr>
          <a:xfrm>
            <a:off x="5299753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367298" y="2678300"/>
            <a:ext cx="789709" cy="8589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/>
          <p:cNvSpPr/>
          <p:nvPr/>
        </p:nvSpPr>
        <p:spPr>
          <a:xfrm>
            <a:off x="7310143" y="2678300"/>
            <a:ext cx="828000" cy="828000"/>
          </a:xfrm>
          <a:prstGeom prst="ellips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491633" y="2613952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09752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06787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03822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00856" y="2522685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400818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Isosceles Triangle 19"/>
          <p:cNvSpPr/>
          <p:nvPr/>
        </p:nvSpPr>
        <p:spPr>
          <a:xfrm>
            <a:off x="1329811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2397356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Isosceles Triangle 21"/>
          <p:cNvSpPr/>
          <p:nvPr/>
        </p:nvSpPr>
        <p:spPr>
          <a:xfrm>
            <a:off x="3340204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393894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Isosceles Triangle 23"/>
          <p:cNvSpPr/>
          <p:nvPr/>
        </p:nvSpPr>
        <p:spPr>
          <a:xfrm>
            <a:off x="5322887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>
            <a:off x="6390432" y="4376645"/>
            <a:ext cx="789709" cy="85898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Isosceles Triangle 25"/>
          <p:cNvSpPr/>
          <p:nvPr/>
        </p:nvSpPr>
        <p:spPr>
          <a:xfrm>
            <a:off x="7333277" y="4376645"/>
            <a:ext cx="828000" cy="828000"/>
          </a:xfrm>
          <a:prstGeom prst="triangl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/>
          <p:cNvSpPr txBox="1"/>
          <p:nvPr/>
        </p:nvSpPr>
        <p:spPr>
          <a:xfrm>
            <a:off x="7492016" y="443693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332886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ounded Rectangle 28"/>
          <p:cNvSpPr/>
          <p:nvPr/>
        </p:nvSpPr>
        <p:spPr>
          <a:xfrm>
            <a:off x="2329921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ounded Rectangle 29"/>
          <p:cNvSpPr/>
          <p:nvPr/>
        </p:nvSpPr>
        <p:spPr>
          <a:xfrm>
            <a:off x="4326956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Rounded Rectangle 30"/>
          <p:cNvSpPr/>
          <p:nvPr/>
        </p:nvSpPr>
        <p:spPr>
          <a:xfrm>
            <a:off x="6323990" y="422103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CE57E813-7E1E-4B68-ACE7-183523FD772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4701680" y="4974951"/>
            <a:ext cx="1908711" cy="1336097"/>
          </a:xfrm>
          <a:prstGeom prst="rect">
            <a:avLst/>
          </a:prstGeom>
        </p:spPr>
      </p:pic>
      <p:sp>
        <p:nvSpPr>
          <p:cNvPr id="36" name="Isosceles Triangle 35">
            <a:extLst>
              <a:ext uri="{FF2B5EF4-FFF2-40B4-BE49-F238E27FC236}">
                <a16:creationId xmlns:a16="http://schemas.microsoft.com/office/drawing/2014/main" id="{5FEFC3B3-06B9-4F12-800A-94F7F84800DB}"/>
              </a:ext>
            </a:extLst>
          </p:cNvPr>
          <p:cNvSpPr/>
          <p:nvPr/>
        </p:nvSpPr>
        <p:spPr>
          <a:xfrm>
            <a:off x="7333277" y="4376645"/>
            <a:ext cx="828000" cy="828000"/>
          </a:xfrm>
          <a:prstGeom prst="triangl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4691073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/>
      <p:bldP spid="14" grpId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7" grpId="1"/>
      <p:bldP spid="28" grpId="0" animBg="1"/>
      <p:bldP spid="29" grpId="0" animBg="1"/>
      <p:bldP spid="30" grpId="0" animBg="1"/>
      <p:bldP spid="31" grpId="0" animBg="1"/>
      <p:bldP spid="36" grpId="0" animBg="1"/>
      <p:bldP spid="36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511570" y="112075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67512" y="443345"/>
            <a:ext cx="75255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33" name="Can 32"/>
          <p:cNvSpPr/>
          <p:nvPr/>
        </p:nvSpPr>
        <p:spPr>
          <a:xfrm>
            <a:off x="170004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ube 33"/>
          <p:cNvSpPr/>
          <p:nvPr/>
        </p:nvSpPr>
        <p:spPr>
          <a:xfrm>
            <a:off x="397559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Can 34"/>
          <p:cNvSpPr/>
          <p:nvPr/>
        </p:nvSpPr>
        <p:spPr>
          <a:xfrm>
            <a:off x="103653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Cube 35"/>
          <p:cNvSpPr/>
          <p:nvPr/>
        </p:nvSpPr>
        <p:spPr>
          <a:xfrm>
            <a:off x="2457337" y="3018772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Can 36"/>
          <p:cNvSpPr/>
          <p:nvPr/>
        </p:nvSpPr>
        <p:spPr>
          <a:xfrm>
            <a:off x="3735015" y="2745094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Can 37"/>
          <p:cNvSpPr/>
          <p:nvPr/>
        </p:nvSpPr>
        <p:spPr>
          <a:xfrm>
            <a:off x="3105875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Cube 38"/>
          <p:cNvSpPr/>
          <p:nvPr/>
        </p:nvSpPr>
        <p:spPr>
          <a:xfrm>
            <a:off x="4455950" y="3019794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Can 39"/>
          <p:cNvSpPr/>
          <p:nvPr/>
        </p:nvSpPr>
        <p:spPr>
          <a:xfrm>
            <a:off x="5687066" y="2738175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Can 40"/>
          <p:cNvSpPr/>
          <p:nvPr/>
        </p:nvSpPr>
        <p:spPr>
          <a:xfrm>
            <a:off x="5050527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Can 41"/>
          <p:cNvSpPr/>
          <p:nvPr/>
        </p:nvSpPr>
        <p:spPr>
          <a:xfrm>
            <a:off x="7597118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an 42"/>
          <p:cNvSpPr/>
          <p:nvPr/>
        </p:nvSpPr>
        <p:spPr>
          <a:xfrm>
            <a:off x="7009026" y="2741503"/>
            <a:ext cx="554181" cy="858982"/>
          </a:xfrm>
          <a:prstGeom prst="ca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TextBox 43"/>
          <p:cNvSpPr txBox="1"/>
          <p:nvPr/>
        </p:nvSpPr>
        <p:spPr>
          <a:xfrm>
            <a:off x="6416658" y="2827567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5" name="Rounded Rectangle 44"/>
          <p:cNvSpPr/>
          <p:nvPr/>
        </p:nvSpPr>
        <p:spPr>
          <a:xfrm>
            <a:off x="342139" y="2592100"/>
            <a:ext cx="1984536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TextBox 45"/>
          <p:cNvSpPr txBox="1"/>
          <p:nvPr/>
        </p:nvSpPr>
        <p:spPr>
          <a:xfrm>
            <a:off x="7058118" y="2747821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7" name="Rounded Rectangle 46"/>
          <p:cNvSpPr/>
          <p:nvPr/>
        </p:nvSpPr>
        <p:spPr>
          <a:xfrm>
            <a:off x="2378639" y="2592100"/>
            <a:ext cx="1985244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Rounded Rectangle 47"/>
          <p:cNvSpPr/>
          <p:nvPr/>
        </p:nvSpPr>
        <p:spPr>
          <a:xfrm>
            <a:off x="4407122" y="2592100"/>
            <a:ext cx="1889552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Cube 48"/>
          <p:cNvSpPr/>
          <p:nvPr/>
        </p:nvSpPr>
        <p:spPr>
          <a:xfrm>
            <a:off x="6388002" y="2991985"/>
            <a:ext cx="554181" cy="563570"/>
          </a:xfrm>
          <a:prstGeom prst="cube">
            <a:avLst/>
          </a:prstGeom>
          <a:solidFill>
            <a:schemeClr val="accent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7651121" y="2726085"/>
            <a:ext cx="41077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1" name="Rounded Rectangle 50"/>
          <p:cNvSpPr/>
          <p:nvPr/>
        </p:nvSpPr>
        <p:spPr>
          <a:xfrm>
            <a:off x="6342338" y="2576309"/>
            <a:ext cx="1889552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4" name="Picture 23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04967" y="4621917"/>
            <a:ext cx="1669458" cy="1221723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2548704" y="4299055"/>
            <a:ext cx="398857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It helps if I circle the parts of the pattern that repeat.</a:t>
            </a:r>
          </a:p>
        </p:txBody>
      </p:sp>
      <p:sp>
        <p:nvSpPr>
          <p:cNvPr id="26" name="Rounded Rectangular Callout 25"/>
          <p:cNvSpPr/>
          <p:nvPr/>
        </p:nvSpPr>
        <p:spPr>
          <a:xfrm>
            <a:off x="2563817" y="4139464"/>
            <a:ext cx="3958349" cy="1704176"/>
          </a:xfrm>
          <a:prstGeom prst="wedgeRoundRectCallout">
            <a:avLst>
              <a:gd name="adj1" fmla="val -60920"/>
              <a:gd name="adj2" fmla="val 35509"/>
              <a:gd name="adj3" fmla="val 16667"/>
            </a:avLst>
          </a:prstGeom>
          <a:noFill/>
          <a:ln w="38100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053244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/>
      <p:bldP spid="44" grpId="1"/>
      <p:bldP spid="45" grpId="0" animBg="1"/>
      <p:bldP spid="46" grpId="0"/>
      <p:bldP spid="46" grpId="1"/>
      <p:bldP spid="47" grpId="0" animBg="1"/>
      <p:bldP spid="48" grpId="0" animBg="1"/>
      <p:bldP spid="49" grpId="0" animBg="1"/>
      <p:bldP spid="50" grpId="0"/>
      <p:bldP spid="50" grpId="1"/>
      <p:bldP spid="51" grpId="0" animBg="1"/>
      <p:bldP spid="25" grpId="0"/>
      <p:bldP spid="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3115" y="331518"/>
            <a:ext cx="838129" cy="83812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71878" y="519749"/>
            <a:ext cx="21919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74315" y="1791149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comes next?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26579" y="1152708"/>
            <a:ext cx="76313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6" name="Rectangle 5"/>
          <p:cNvSpPr/>
          <p:nvPr/>
        </p:nvSpPr>
        <p:spPr>
          <a:xfrm>
            <a:off x="1728950" y="3109953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/>
          <p:cNvSpPr/>
          <p:nvPr/>
        </p:nvSpPr>
        <p:spPr>
          <a:xfrm>
            <a:off x="354897" y="3233444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7020436" y="312585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1763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28798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25833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22867" y="2954338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/>
          <p:cNvSpPr/>
          <p:nvPr/>
        </p:nvSpPr>
        <p:spPr>
          <a:xfrm>
            <a:off x="1033339" y="3233444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/>
          <p:cNvSpPr/>
          <p:nvPr/>
        </p:nvSpPr>
        <p:spPr>
          <a:xfrm>
            <a:off x="3743199" y="3134477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/>
          <p:cNvSpPr/>
          <p:nvPr/>
        </p:nvSpPr>
        <p:spPr>
          <a:xfrm>
            <a:off x="2369146" y="3257968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/>
          <p:cNvSpPr/>
          <p:nvPr/>
        </p:nvSpPr>
        <p:spPr>
          <a:xfrm>
            <a:off x="3047588" y="3257968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Rectangle 35"/>
          <p:cNvSpPr/>
          <p:nvPr/>
        </p:nvSpPr>
        <p:spPr>
          <a:xfrm>
            <a:off x="5734509" y="3142842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/>
          <p:cNvSpPr/>
          <p:nvPr/>
        </p:nvSpPr>
        <p:spPr>
          <a:xfrm>
            <a:off x="4360456" y="3266333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/>
          <p:cNvSpPr/>
          <p:nvPr/>
        </p:nvSpPr>
        <p:spPr>
          <a:xfrm>
            <a:off x="5038898" y="3266333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6467863" y="312585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628920" y="3098288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41" name="Oval 40"/>
          <p:cNvSpPr/>
          <p:nvPr/>
        </p:nvSpPr>
        <p:spPr>
          <a:xfrm>
            <a:off x="6383497" y="3286842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/>
          <p:cNvSpPr/>
          <p:nvPr/>
        </p:nvSpPr>
        <p:spPr>
          <a:xfrm>
            <a:off x="7048146" y="3286842"/>
            <a:ext cx="612000" cy="612000"/>
          </a:xfrm>
          <a:prstGeom prst="ellipse">
            <a:avLst/>
          </a:prstGeom>
          <a:solidFill>
            <a:srgbClr val="F8CDA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Rectangle 42"/>
          <p:cNvSpPr/>
          <p:nvPr/>
        </p:nvSpPr>
        <p:spPr>
          <a:xfrm>
            <a:off x="7715835" y="3129492"/>
            <a:ext cx="468000" cy="900000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05508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 animBg="1"/>
      <p:bldP spid="7" grpId="0" animBg="1"/>
      <p:bldP spid="14" grpId="0"/>
      <p:bldP spid="14" grpId="1"/>
      <p:bldP spid="15" grpId="0" animBg="1"/>
      <p:bldP spid="16" grpId="0" animBg="1"/>
      <p:bldP spid="17" grpId="0" animBg="1"/>
      <p:bldP spid="18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/>
      <p:bldP spid="39" grpId="1"/>
      <p:bldP spid="40" grpId="0"/>
      <p:bldP spid="40" grpId="1"/>
      <p:bldP spid="41" grpId="0" animBg="1"/>
      <p:bldP spid="42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1 and 2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310321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4373" y="371958"/>
            <a:ext cx="807718" cy="807718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35978" y="519100"/>
            <a:ext cx="2003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330036" y="1731142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4895" y="1105258"/>
            <a:ext cx="724260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0530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ounded Rectangle 15"/>
          <p:cNvSpPr/>
          <p:nvPr/>
        </p:nvSpPr>
        <p:spPr>
          <a:xfrm>
            <a:off x="2327565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ounded Rectangle 16"/>
          <p:cNvSpPr/>
          <p:nvPr/>
        </p:nvSpPr>
        <p:spPr>
          <a:xfrm>
            <a:off x="4324600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Rounded Rectangle 17"/>
          <p:cNvSpPr/>
          <p:nvPr/>
        </p:nvSpPr>
        <p:spPr>
          <a:xfrm>
            <a:off x="6321634" y="2589670"/>
            <a:ext cx="1912668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TextBox 38"/>
          <p:cNvSpPr txBox="1"/>
          <p:nvPr/>
        </p:nvSpPr>
        <p:spPr>
          <a:xfrm>
            <a:off x="4599958" y="2778153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pic>
        <p:nvPicPr>
          <p:cNvPr id="57" name="Picture 5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311" y="2752604"/>
            <a:ext cx="902662" cy="924439"/>
          </a:xfrm>
          <a:prstGeom prst="rect">
            <a:avLst/>
          </a:prstGeom>
        </p:spPr>
      </p:pic>
      <p:pic>
        <p:nvPicPr>
          <p:cNvPr id="58" name="Picture 57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31483" y="4508981"/>
            <a:ext cx="626531" cy="641646"/>
          </a:xfrm>
          <a:prstGeom prst="rect">
            <a:avLst/>
          </a:prstGeom>
        </p:spPr>
      </p:pic>
      <p:pic>
        <p:nvPicPr>
          <p:cNvPr id="59" name="Picture 5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8527" y="4337317"/>
            <a:ext cx="626890" cy="776220"/>
          </a:xfrm>
          <a:prstGeom prst="rect">
            <a:avLst/>
          </a:prstGeom>
        </p:spPr>
      </p:pic>
      <p:pic>
        <p:nvPicPr>
          <p:cNvPr id="62" name="Picture 61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1351673" y="2820337"/>
            <a:ext cx="902662" cy="924439"/>
          </a:xfrm>
          <a:prstGeom prst="rect">
            <a:avLst/>
          </a:prstGeom>
        </p:spPr>
      </p:pic>
      <p:pic>
        <p:nvPicPr>
          <p:cNvPr id="63" name="Picture 62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07307" y="2752603"/>
            <a:ext cx="902662" cy="924439"/>
          </a:xfrm>
          <a:prstGeom prst="rect">
            <a:avLst/>
          </a:prstGeom>
        </p:spPr>
      </p:pic>
      <p:pic>
        <p:nvPicPr>
          <p:cNvPr id="64" name="Picture 63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3334669" y="2820336"/>
            <a:ext cx="902662" cy="924439"/>
          </a:xfrm>
          <a:prstGeom prst="rect">
            <a:avLst/>
          </a:prstGeom>
        </p:spPr>
      </p:pic>
      <p:pic>
        <p:nvPicPr>
          <p:cNvPr id="65" name="Picture 64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85369" y="2788370"/>
            <a:ext cx="902662" cy="924439"/>
          </a:xfrm>
          <a:prstGeom prst="rect">
            <a:avLst/>
          </a:prstGeom>
        </p:spPr>
      </p:pic>
      <p:pic>
        <p:nvPicPr>
          <p:cNvPr id="66" name="Picture 65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5258419" y="2853713"/>
            <a:ext cx="902662" cy="924439"/>
          </a:xfrm>
          <a:prstGeom prst="rect">
            <a:avLst/>
          </a:prstGeom>
        </p:spPr>
      </p:pic>
      <p:pic>
        <p:nvPicPr>
          <p:cNvPr id="67" name="Picture 66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5512" y="2722509"/>
            <a:ext cx="902662" cy="924439"/>
          </a:xfrm>
          <a:prstGeom prst="rect">
            <a:avLst/>
          </a:prstGeom>
        </p:spPr>
      </p:pic>
      <p:pic>
        <p:nvPicPr>
          <p:cNvPr id="68" name="Picture 67" descr="A picture containing lamp, light&#10;&#10;Description automatically generated">
            <a:extLst>
              <a:ext uri="{FF2B5EF4-FFF2-40B4-BE49-F238E27FC236}">
                <a16:creationId xmlns:a16="http://schemas.microsoft.com/office/drawing/2014/main" id="{1EEEFC3C-78EF-C242-BEDB-154B63D3F60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5782448">
            <a:off x="7294439" y="2790242"/>
            <a:ext cx="902662" cy="924439"/>
          </a:xfrm>
          <a:prstGeom prst="rect">
            <a:avLst/>
          </a:prstGeom>
        </p:spPr>
      </p:pic>
      <p:pic>
        <p:nvPicPr>
          <p:cNvPr id="24" name="Picture 23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844080" y="4337317"/>
            <a:ext cx="626890" cy="776220"/>
          </a:xfrm>
          <a:prstGeom prst="rect">
            <a:avLst/>
          </a:prstGeom>
        </p:spPr>
      </p:pic>
      <p:pic>
        <p:nvPicPr>
          <p:cNvPr id="25" name="Picture 24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69992" y="4508981"/>
            <a:ext cx="626531" cy="641646"/>
          </a:xfrm>
          <a:prstGeom prst="rect">
            <a:avLst/>
          </a:prstGeom>
        </p:spPr>
      </p:pic>
      <p:pic>
        <p:nvPicPr>
          <p:cNvPr id="26" name="Picture 25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57036" y="4337317"/>
            <a:ext cx="626890" cy="776220"/>
          </a:xfrm>
          <a:prstGeom prst="rect">
            <a:avLst/>
          </a:prstGeom>
        </p:spPr>
      </p:pic>
      <p:pic>
        <p:nvPicPr>
          <p:cNvPr id="27" name="Picture 26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3682589" y="4337317"/>
            <a:ext cx="626890" cy="776220"/>
          </a:xfrm>
          <a:prstGeom prst="rect">
            <a:avLst/>
          </a:prstGeom>
        </p:spPr>
      </p:pic>
      <p:pic>
        <p:nvPicPr>
          <p:cNvPr id="28" name="Picture 27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08501" y="4508981"/>
            <a:ext cx="626531" cy="641646"/>
          </a:xfrm>
          <a:prstGeom prst="rect">
            <a:avLst/>
          </a:prstGeom>
        </p:spPr>
      </p:pic>
      <p:pic>
        <p:nvPicPr>
          <p:cNvPr id="29" name="Picture 28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95545" y="4337317"/>
            <a:ext cx="626890" cy="776220"/>
          </a:xfrm>
          <a:prstGeom prst="rect">
            <a:avLst/>
          </a:prstGeom>
        </p:spPr>
      </p:pic>
      <p:pic>
        <p:nvPicPr>
          <p:cNvPr id="30" name="Picture 29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5521098" y="4351169"/>
            <a:ext cx="626890" cy="776220"/>
          </a:xfrm>
          <a:prstGeom prst="rect">
            <a:avLst/>
          </a:prstGeom>
        </p:spPr>
      </p:pic>
      <p:pic>
        <p:nvPicPr>
          <p:cNvPr id="31" name="Picture 30" descr="A close up of a logo&#10;&#10;Description automatically generated">
            <a:extLst>
              <a:ext uri="{FF2B5EF4-FFF2-40B4-BE49-F238E27FC236}">
                <a16:creationId xmlns:a16="http://schemas.microsoft.com/office/drawing/2014/main" id="{B4C07191-0375-3149-BB52-454E73E24D8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747010" y="4504348"/>
            <a:ext cx="626531" cy="641646"/>
          </a:xfrm>
          <a:prstGeom prst="rect">
            <a:avLst/>
          </a:prstGeom>
        </p:spPr>
      </p:pic>
      <p:pic>
        <p:nvPicPr>
          <p:cNvPr id="32" name="Picture 31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34054" y="4332684"/>
            <a:ext cx="626890" cy="776220"/>
          </a:xfrm>
          <a:prstGeom prst="rect">
            <a:avLst/>
          </a:prstGeom>
        </p:spPr>
      </p:pic>
      <p:pic>
        <p:nvPicPr>
          <p:cNvPr id="33" name="Picture 32" descr="A picture containing mug, cup, glass&#10;&#10;Description automatically generated">
            <a:extLst>
              <a:ext uri="{FF2B5EF4-FFF2-40B4-BE49-F238E27FC236}">
                <a16:creationId xmlns:a16="http://schemas.microsoft.com/office/drawing/2014/main" id="{85E72C53-B6D7-7C43-8FE2-1725DD1295DD}"/>
              </a:ext>
            </a:extLst>
          </p:cNvPr>
          <p:cNvPicPr>
            <a:picLocks noChangeAspect="1"/>
          </p:cNvPicPr>
          <p:nvPr/>
        </p:nvPicPr>
        <p:blipFill>
          <a:blip r:embed="rId6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359605" y="4332684"/>
            <a:ext cx="626890" cy="776220"/>
          </a:xfrm>
          <a:prstGeom prst="rect">
            <a:avLst/>
          </a:prstGeom>
        </p:spPr>
      </p:pic>
      <p:sp>
        <p:nvSpPr>
          <p:cNvPr id="34" name="TextBox 33"/>
          <p:cNvSpPr txBox="1"/>
          <p:nvPr/>
        </p:nvSpPr>
        <p:spPr>
          <a:xfrm>
            <a:off x="5569461" y="4340190"/>
            <a:ext cx="58535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37" name="Rounded Rectangle 36"/>
          <p:cNvSpPr/>
          <p:nvPr/>
        </p:nvSpPr>
        <p:spPr>
          <a:xfrm>
            <a:off x="624415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Rounded Rectangle 37"/>
          <p:cNvSpPr/>
          <p:nvPr/>
        </p:nvSpPr>
        <p:spPr>
          <a:xfrm>
            <a:off x="2495151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Rounded Rectangle 39"/>
          <p:cNvSpPr/>
          <p:nvPr/>
        </p:nvSpPr>
        <p:spPr>
          <a:xfrm>
            <a:off x="4346380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Rounded Rectangle 40"/>
          <p:cNvSpPr/>
          <p:nvPr/>
        </p:nvSpPr>
        <p:spPr>
          <a:xfrm>
            <a:off x="6189249" y="4159962"/>
            <a:ext cx="1808440" cy="1266355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3329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15" grpId="0" animBg="1"/>
      <p:bldP spid="16" grpId="0" animBg="1"/>
      <p:bldP spid="17" grpId="0" animBg="1"/>
      <p:bldP spid="18" grpId="0" animBg="1"/>
      <p:bldP spid="39" grpId="0"/>
      <p:bldP spid="39" grpId="1"/>
      <p:bldP spid="34" grpId="0"/>
      <p:bldP spid="34" grpId="1"/>
      <p:bldP spid="37" grpId="0" animBg="1"/>
      <p:bldP spid="38" grpId="0" animBg="1"/>
      <p:bldP spid="40" grpId="0" animBg="1"/>
      <p:bldP spid="41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7111" y="352239"/>
            <a:ext cx="802242" cy="80224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443092" y="511713"/>
            <a:ext cx="21596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10868" y="1724317"/>
            <a:ext cx="56388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is missing?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67512" y="1131561"/>
            <a:ext cx="76509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Comic Sans MS" panose="030F0702030302020204" pitchFamily="66" charset="0"/>
              </a:rPr>
              <a:t>What objects are repeating?</a:t>
            </a:r>
          </a:p>
        </p:txBody>
      </p:sp>
      <p:sp>
        <p:nvSpPr>
          <p:cNvPr id="25" name="Oval 24"/>
          <p:cNvSpPr/>
          <p:nvPr/>
        </p:nvSpPr>
        <p:spPr>
          <a:xfrm>
            <a:off x="316862" y="240854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/>
          <p:cNvSpPr/>
          <p:nvPr/>
        </p:nvSpPr>
        <p:spPr>
          <a:xfrm>
            <a:off x="5655728" y="3888502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/>
          <p:cNvSpPr/>
          <p:nvPr/>
        </p:nvSpPr>
        <p:spPr>
          <a:xfrm>
            <a:off x="731179" y="2759846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/>
          <p:cNvSpPr/>
          <p:nvPr/>
        </p:nvSpPr>
        <p:spPr>
          <a:xfrm>
            <a:off x="6118131" y="4228101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/>
          <p:cNvSpPr/>
          <p:nvPr/>
        </p:nvSpPr>
        <p:spPr>
          <a:xfrm>
            <a:off x="859799" y="43132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/>
          <p:cNvSpPr/>
          <p:nvPr/>
        </p:nvSpPr>
        <p:spPr>
          <a:xfrm>
            <a:off x="3632082" y="2996113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/>
          <p:cNvSpPr/>
          <p:nvPr/>
        </p:nvSpPr>
        <p:spPr>
          <a:xfrm>
            <a:off x="1358399" y="4528451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/>
          <p:cNvSpPr/>
          <p:nvPr/>
        </p:nvSpPr>
        <p:spPr>
          <a:xfrm>
            <a:off x="2369372" y="413079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/>
          <p:cNvSpPr/>
          <p:nvPr/>
        </p:nvSpPr>
        <p:spPr>
          <a:xfrm>
            <a:off x="5173092" y="3590792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/>
          <p:cNvSpPr/>
          <p:nvPr/>
        </p:nvSpPr>
        <p:spPr>
          <a:xfrm>
            <a:off x="1912498" y="446561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/>
          <p:cNvSpPr/>
          <p:nvPr/>
        </p:nvSpPr>
        <p:spPr>
          <a:xfrm>
            <a:off x="4633092" y="3419419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/>
          <p:cNvSpPr/>
          <p:nvPr/>
        </p:nvSpPr>
        <p:spPr>
          <a:xfrm>
            <a:off x="582627" y="3856014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/>
          <p:cNvSpPr/>
          <p:nvPr/>
        </p:nvSpPr>
        <p:spPr>
          <a:xfrm>
            <a:off x="3183267" y="3355919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/>
          <p:cNvSpPr/>
          <p:nvPr/>
        </p:nvSpPr>
        <p:spPr>
          <a:xfrm>
            <a:off x="710806" y="3304296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/>
          <p:cNvSpPr/>
          <p:nvPr/>
        </p:nvSpPr>
        <p:spPr>
          <a:xfrm>
            <a:off x="2816344" y="3775679"/>
            <a:ext cx="540000" cy="540000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/>
          <p:cNvSpPr/>
          <p:nvPr/>
        </p:nvSpPr>
        <p:spPr>
          <a:xfrm>
            <a:off x="4172082" y="314941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/>
          <p:cNvSpPr/>
          <p:nvPr/>
        </p:nvSpPr>
        <p:spPr>
          <a:xfrm>
            <a:off x="6658131" y="44656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/>
          <p:cNvSpPr/>
          <p:nvPr/>
        </p:nvSpPr>
        <p:spPr>
          <a:xfrm>
            <a:off x="7561977" y="397607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/>
          <p:cNvSpPr/>
          <p:nvPr/>
        </p:nvSpPr>
        <p:spPr>
          <a:xfrm>
            <a:off x="7198131" y="4396014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7649448" y="3436079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2925829" y="3744432"/>
            <a:ext cx="43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5781130" y="3856166"/>
            <a:ext cx="43053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?</a:t>
            </a:r>
          </a:p>
        </p:txBody>
      </p:sp>
      <p:sp>
        <p:nvSpPr>
          <p:cNvPr id="58" name="Oval 57"/>
          <p:cNvSpPr/>
          <p:nvPr/>
        </p:nvSpPr>
        <p:spPr>
          <a:xfrm>
            <a:off x="4043321" y="5492500"/>
            <a:ext cx="540000" cy="540000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4043321" y="4850892"/>
            <a:ext cx="540000" cy="540000"/>
          </a:xfrm>
          <a:prstGeom prst="ellipse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8129800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0" dur="50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1" dur="250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3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4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8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64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2.22222E-6 L -0.13333 -0.24977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6667" y="-12500"/>
                                    </p:animMotion>
                                  </p:childTnLst>
                                </p:cTn>
                              </p:par>
                              <p:par>
                                <p:cTn id="10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2" dur="50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3" dur="250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4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5" dur="500" tmFilter="0, 0; .2, .5; .8, .5; 1, 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6" dur="250" autoRev="1" fill="hold"/>
                                        <p:tgtEl>
                                          <p:spTgt spid="5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2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3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4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56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38889E-6 7.40741E-7 L 0.17674 -0.13982 " pathEditMode="relative" rAng="0" ptsTypes="AA">
                                      <p:cBhvr>
                                        <p:cTn id="12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837" y="-6991"/>
                                    </p:animMotion>
                                  </p:childTnLst>
                                </p:cTn>
                              </p:par>
                              <p:par>
                                <p:cTn id="12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25" grpId="0" animBg="1"/>
      <p:bldP spid="25" grpId="1" animBg="1"/>
      <p:bldP spid="26" grpId="0" animBg="1"/>
      <p:bldP spid="26" grpId="1" animBg="1"/>
      <p:bldP spid="27" grpId="0" animBg="1"/>
      <p:bldP spid="27" grpId="1" animBg="1"/>
      <p:bldP spid="28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1" grpId="1" animBg="1"/>
      <p:bldP spid="44" grpId="0" animBg="1"/>
      <p:bldP spid="44" grpId="1" animBg="1"/>
      <p:bldP spid="45" grpId="0" animBg="1"/>
      <p:bldP spid="45" grpId="1" animBg="1"/>
      <p:bldP spid="46" grpId="0" animBg="1"/>
      <p:bldP spid="46" grpId="1" animBg="1"/>
      <p:bldP spid="47" grpId="0" animBg="1"/>
      <p:bldP spid="47" grpId="1" animBg="1"/>
      <p:bldP spid="48" grpId="0" animBg="1"/>
      <p:bldP spid="48" grpId="1" animBg="1"/>
      <p:bldP spid="49" grpId="0" animBg="1"/>
      <p:bldP spid="50" grpId="0" animBg="1"/>
      <p:bldP spid="50" grpId="1" animBg="1"/>
      <p:bldP spid="51" grpId="0" animBg="1"/>
      <p:bldP spid="51" grpId="1" animBg="1"/>
      <p:bldP spid="52" grpId="0" animBg="1"/>
      <p:bldP spid="52" grpId="1" animBg="1"/>
      <p:bldP spid="53" grpId="0" animBg="1"/>
      <p:bldP spid="54" grpId="0" animBg="1"/>
      <p:bldP spid="55" grpId="0" animBg="1"/>
      <p:bldP spid="56" grpId="0" animBg="1"/>
      <p:bldP spid="8" grpId="0"/>
      <p:bldP spid="57" grpId="0"/>
      <p:bldP spid="58" grpId="0" animBg="1"/>
      <p:bldP spid="58" grpId="1" animBg="1"/>
      <p:bldP spid="59" grpId="0" animBg="1"/>
      <p:bldP spid="59" grpId="1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F659B48A-2686-4A84-9EEF-8C7501CF75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Have a go at questions 3 and 4 on the worksheet</a:t>
            </a:r>
          </a:p>
        </p:txBody>
      </p:sp>
    </p:spTree>
    <p:extLst>
      <p:ext uri="{BB962C8B-B14F-4D97-AF65-F5344CB8AC3E}">
        <p14:creationId xmlns:p14="http://schemas.microsoft.com/office/powerpoint/2010/main" val="818031759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|14|10.1|21.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3.5|0.9|0.5|0.6|0.6|0.5|0.5|0.5|2.4|3.5|0.7|0.6|0.6|0.6|0.7|12.5|3.9|0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1.9|6.1|18|8.1|1.5|1.5|1.9|3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|9.6|3.4|2.1|26.1|2.4|1.7|1.8|2.5|10|2.3|1.6|2.5|2.6|5|9.8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5.1|4|23.2|21.7|4.4|2.4|7|2.6|7.8|2|2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2.9|3.9|2.3|5.5|30.4|5.2|1.8|3.6|2.3|3.7|1.3|2.1|1.3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1.1|6.3|2.6|0.8|0.6|0.8|0.7|0.8|0.6|0.7|1.2|0.7|0.7|0.6|0.7|0.7|0.6|0.6|0.6|0.6|0.6|0.7|20.2|1.1|1.2|1.1|5.1|7.1|2.3|0.8|0.9|4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|0.6|1|0.6|11.3|2.5|1.1|3.5|0.7|2.3|5.6|3.5|1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C52660-2082-40CC-8C91-415DEAD9307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FB01D0B-81A0-4406-A154-C0099A637ED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1F0E787-B26D-4D1B-B6BC-02C782B4E6ED}">
  <ds:schemaRefs>
    <ds:schemaRef ds:uri="http://www.w3.org/XML/1998/namespace"/>
    <ds:schemaRef ds:uri="http://schemas.microsoft.com/office/2006/metadata/properties"/>
    <ds:schemaRef ds:uri="http://purl.org/dc/terms/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documentManagement/types"/>
    <ds:schemaRef ds:uri="http://schemas.openxmlformats.org/package/2006/metadata/core-properties"/>
    <ds:schemaRef ds:uri="522d4c35-b548-4432-90ae-af4376e1c4b4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10479</TotalTime>
  <Words>257</Words>
  <Application>Microsoft Office PowerPoint</Application>
  <PresentationFormat>On-screen Show (4:3)</PresentationFormat>
  <Paragraphs>66</Paragraphs>
  <Slides>14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14</vt:i4>
      </vt:variant>
    </vt:vector>
  </HeadingPairs>
  <TitlesOfParts>
    <vt:vector size="26" baseType="lpstr">
      <vt:lpstr>Arial</vt:lpstr>
      <vt:lpstr>Calibri</vt:lpstr>
      <vt:lpstr>Comic Sans MS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1_Custom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questions 1 and 2 on the worksheet</vt:lpstr>
      <vt:lpstr>PowerPoint Presentation</vt:lpstr>
      <vt:lpstr>PowerPoint Presentation</vt:lpstr>
      <vt:lpstr>Have a go at questions 3 and 4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James Clegg</cp:lastModifiedBy>
  <cp:revision>88</cp:revision>
  <dcterms:created xsi:type="dcterms:W3CDTF">2019-07-05T11:02:13Z</dcterms:created>
  <dcterms:modified xsi:type="dcterms:W3CDTF">2020-11-09T15:30:52Z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