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58" r:id="rId2"/>
    <p:sldId id="262" r:id="rId3"/>
    <p:sldId id="276" r:id="rId4"/>
    <p:sldId id="277" r:id="rId5"/>
    <p:sldId id="278" r:id="rId6"/>
    <p:sldId id="279" r:id="rId7"/>
    <p:sldId id="280" r:id="rId8"/>
    <p:sldId id="281" r:id="rId9"/>
    <p:sldId id="282" r:id="rId10"/>
    <p:sldId id="283" r:id="rId11"/>
    <p:sldId id="284" r:id="rId12"/>
    <p:sldId id="267" r:id="rId13"/>
  </p:sldIdLst>
  <p:sldSz cx="9144000" cy="6858000" type="screen4x3"/>
  <p:notesSz cx="6858000" cy="9144000"/>
  <p:embeddedFontLst>
    <p:embeddedFont>
      <p:font typeface="Calibri" panose="020F0502020204030204" pitchFamily="34" charset="0"/>
      <p:regular r:id="rId16"/>
      <p:bold r:id="rId17"/>
      <p:italic r:id="rId18"/>
      <p:boldItalic r:id="rId19"/>
    </p:embeddedFont>
    <p:embeddedFont>
      <p:font typeface="Twinkl" pitchFamily="2" charset="0"/>
      <p:regular r:id="rId20"/>
      <p:bold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5722"/>
    <a:srgbClr val="85BD33"/>
    <a:srgbClr val="ED6C76"/>
    <a:srgbClr val="8C368C"/>
    <a:srgbClr val="F9B000"/>
    <a:srgbClr val="25B7BC"/>
    <a:srgbClr val="65186A"/>
    <a:srgbClr val="A873B0"/>
    <a:srgbClr val="00A8E7"/>
    <a:srgbClr val="00964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5" autoAdjust="0"/>
    <p:restoredTop sz="94660"/>
  </p:normalViewPr>
  <p:slideViewPr>
    <p:cSldViewPr snapToGrid="0" showGuides="1">
      <p:cViewPr varScale="1">
        <p:scale>
          <a:sx n="114" d="100"/>
          <a:sy n="114" d="100"/>
        </p:scale>
        <p:origin x="744" y="10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12/11/2019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12/11/2019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3.xml"/><Relationship Id="rId6" Type="http://schemas.openxmlformats.org/officeDocument/2006/relationships/image" Target="../media/image13.pn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png"/><Relationship Id="rId9" Type="http://schemas.openxmlformats.org/officeDocument/2006/relationships/image" Target="../media/image16.png"/></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8" Type="http://schemas.openxmlformats.org/officeDocument/2006/relationships/image" Target="../media/image25.tif"/><Relationship Id="rId3" Type="http://schemas.openxmlformats.org/officeDocument/2006/relationships/image" Target="../media/image20.tif"/><Relationship Id="rId7" Type="http://schemas.openxmlformats.org/officeDocument/2006/relationships/image" Target="../media/image24.tif"/><Relationship Id="rId2" Type="http://schemas.openxmlformats.org/officeDocument/2006/relationships/image" Target="../media/image9.png"/><Relationship Id="rId1" Type="http://schemas.openxmlformats.org/officeDocument/2006/relationships/slideLayout" Target="../slideLayouts/slideLayout3.xml"/><Relationship Id="rId6" Type="http://schemas.openxmlformats.org/officeDocument/2006/relationships/image" Target="../media/image23.tif"/><Relationship Id="rId5" Type="http://schemas.openxmlformats.org/officeDocument/2006/relationships/image" Target="../media/image22.tif"/><Relationship Id="rId4" Type="http://schemas.openxmlformats.org/officeDocument/2006/relationships/image" Target="../media/image21.tif"/><Relationship Id="rId9" Type="http://schemas.openxmlformats.org/officeDocument/2006/relationships/image" Target="../media/image26.tif"/></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slide" Target="slide11.xml"/><Relationship Id="rId2" Type="http://schemas.openxmlformats.org/officeDocument/2006/relationships/image" Target="../media/image27.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40420" y="471770"/>
            <a:ext cx="8220075" cy="716795"/>
          </a:xfrm>
        </p:spPr>
        <p:txBody>
          <a:bodyPr>
            <a:noAutofit/>
          </a:bodyPr>
          <a:lstStyle/>
          <a:p>
            <a:pPr algn="ctr">
              <a:defRPr/>
            </a:pPr>
            <a:r>
              <a:rPr lang="en-GB" sz="3600" dirty="0">
                <a:solidFill>
                  <a:schemeClr val="tx1"/>
                </a:solidFill>
              </a:rPr>
              <a:t>Escape the Lighthouse</a:t>
            </a:r>
            <a:endParaRPr lang="en-GB" sz="1600" dirty="0">
              <a:solidFill>
                <a:schemeClr val="tx1"/>
              </a:solidFill>
            </a:endParaRPr>
          </a:p>
        </p:txBody>
      </p:sp>
      <p:sp>
        <p:nvSpPr>
          <p:cNvPr id="5" name="TextBox 4"/>
          <p:cNvSpPr txBox="1"/>
          <p:nvPr/>
        </p:nvSpPr>
        <p:spPr>
          <a:xfrm>
            <a:off x="611429" y="1294359"/>
            <a:ext cx="7915427" cy="1098181"/>
          </a:xfrm>
          <a:prstGeom prst="rect">
            <a:avLst/>
          </a:prstGeom>
          <a:noFill/>
        </p:spPr>
        <p:txBody>
          <a:bodyPr wrap="square" lIns="72000" bIns="36000" rtlCol="0">
            <a:spAutoFit/>
          </a:bodyPr>
          <a:lstStyle/>
          <a:p>
            <a:pPr lvl="0"/>
            <a:r>
              <a:rPr lang="en-GB" sz="1600" dirty="0">
                <a:solidFill>
                  <a:schemeClr val="dk1"/>
                </a:solidFill>
                <a:ea typeface="Arial"/>
                <a:cs typeface="Arial"/>
                <a:sym typeface="Arial"/>
              </a:rPr>
              <a:t>You are on holiday with your family and have had a fabulous time on the beach. You notice there is a lighthouse and ask your mum if you can go and explore it. Mum agrees, so you and your sister dash on ahead.  </a:t>
            </a:r>
            <a:endParaRPr lang="en-GB" sz="1600" dirty="0"/>
          </a:p>
          <a:p>
            <a:endParaRPr lang="en-GB" dirty="0"/>
          </a:p>
        </p:txBody>
      </p:sp>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l="50000" r="3828" b="3807"/>
          <a:stretch/>
        </p:blipFill>
        <p:spPr>
          <a:xfrm>
            <a:off x="5780486" y="2169988"/>
            <a:ext cx="2694536" cy="3969421"/>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12894">
            <a:off x="6236754" y="4828174"/>
            <a:ext cx="1697719" cy="1013287"/>
          </a:xfrm>
          <a:prstGeom prst="rect">
            <a:avLst/>
          </a:prstGeom>
        </p:spPr>
      </p:pic>
      <p:sp>
        <p:nvSpPr>
          <p:cNvPr id="8" name="Google Shape;37;p2"/>
          <p:cNvSpPr txBox="1"/>
          <p:nvPr/>
        </p:nvSpPr>
        <p:spPr>
          <a:xfrm>
            <a:off x="611429" y="2169988"/>
            <a:ext cx="5209564" cy="206206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600" dirty="0">
                <a:solidFill>
                  <a:schemeClr val="dk1"/>
                </a:solidFill>
                <a:ea typeface="Arial"/>
                <a:cs typeface="Arial"/>
                <a:sym typeface="Arial"/>
              </a:rPr>
              <a:t>“Race you up to the top!” you shout, as you and your sister Lucy hurtle up the spiral staircase.</a:t>
            </a:r>
            <a:endParaRPr dirty="0"/>
          </a:p>
          <a:p>
            <a:pPr marL="0" marR="0" lvl="0" indent="0" algn="l" rtl="0">
              <a:spcBef>
                <a:spcPts val="0"/>
              </a:spcBef>
              <a:spcAft>
                <a:spcPts val="0"/>
              </a:spcAft>
              <a:buNone/>
            </a:pPr>
            <a:endParaRPr sz="1600" dirty="0">
              <a:solidFill>
                <a:schemeClr val="dk1"/>
              </a:solidFill>
              <a:ea typeface="Arial"/>
              <a:cs typeface="Arial"/>
              <a:sym typeface="Arial"/>
            </a:endParaRPr>
          </a:p>
          <a:p>
            <a:pPr marL="0" marR="0" lvl="0" indent="0" algn="l" rtl="0">
              <a:spcBef>
                <a:spcPts val="0"/>
              </a:spcBef>
              <a:spcAft>
                <a:spcPts val="0"/>
              </a:spcAft>
              <a:buNone/>
            </a:pPr>
            <a:r>
              <a:rPr lang="en-GB" sz="1600" dirty="0">
                <a:solidFill>
                  <a:schemeClr val="dk1"/>
                </a:solidFill>
                <a:ea typeface="Arial"/>
                <a:cs typeface="Arial"/>
                <a:sym typeface="Arial"/>
              </a:rPr>
              <a:t>After a while, you hear your Mum call up from below, “Come on you two, let’s head back to the beach.” </a:t>
            </a:r>
            <a:endParaRPr dirty="0"/>
          </a:p>
          <a:p>
            <a:pPr marL="0" marR="0" lvl="0" indent="0" algn="l" rtl="0">
              <a:spcBef>
                <a:spcPts val="0"/>
              </a:spcBef>
              <a:spcAft>
                <a:spcPts val="0"/>
              </a:spcAft>
              <a:buNone/>
            </a:pPr>
            <a:endParaRPr sz="1600" dirty="0">
              <a:solidFill>
                <a:schemeClr val="dk1"/>
              </a:solidFill>
              <a:ea typeface="Arial"/>
              <a:cs typeface="Arial"/>
              <a:sym typeface="Arial"/>
            </a:endParaRPr>
          </a:p>
          <a:p>
            <a:pPr marL="0" marR="0" lvl="0" indent="0" algn="l" rtl="0">
              <a:spcBef>
                <a:spcPts val="0"/>
              </a:spcBef>
              <a:spcAft>
                <a:spcPts val="0"/>
              </a:spcAft>
              <a:buNone/>
            </a:pPr>
            <a:r>
              <a:rPr lang="en-GB" sz="1600" dirty="0">
                <a:solidFill>
                  <a:schemeClr val="dk1"/>
                </a:solidFill>
                <a:ea typeface="Arial"/>
                <a:cs typeface="Arial"/>
                <a:sym typeface="Arial"/>
              </a:rPr>
              <a:t>“OK,” you call back, “won’t be a minute.”</a:t>
            </a:r>
            <a:endParaRPr dirty="0"/>
          </a:p>
          <a:p>
            <a:pPr marL="0" marR="0" lvl="0" indent="0" algn="l" rtl="0">
              <a:spcBef>
                <a:spcPts val="0"/>
              </a:spcBef>
              <a:spcAft>
                <a:spcPts val="0"/>
              </a:spcAft>
              <a:buNone/>
            </a:pPr>
            <a:endParaRPr sz="1600" dirty="0">
              <a:solidFill>
                <a:schemeClr val="dk1"/>
              </a:solidFill>
              <a:latin typeface="Arial"/>
              <a:ea typeface="Arial"/>
              <a:cs typeface="Arial"/>
              <a:sym typeface="Arial"/>
            </a:endParaRPr>
          </a:p>
        </p:txBody>
      </p:sp>
      <p:sp>
        <p:nvSpPr>
          <p:cNvPr id="9" name="Google Shape;37;p2"/>
          <p:cNvSpPr txBox="1"/>
          <p:nvPr/>
        </p:nvSpPr>
        <p:spPr>
          <a:xfrm>
            <a:off x="611429" y="3868689"/>
            <a:ext cx="5117781" cy="18158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600" dirty="0">
              <a:solidFill>
                <a:schemeClr val="dk1"/>
              </a:solidFill>
              <a:latin typeface="Arial"/>
              <a:ea typeface="Arial"/>
              <a:cs typeface="Arial"/>
              <a:sym typeface="Arial"/>
            </a:endParaRPr>
          </a:p>
          <a:p>
            <a:pPr marL="0" marR="0" lvl="0" indent="0" algn="l" rtl="0">
              <a:spcBef>
                <a:spcPts val="0"/>
              </a:spcBef>
              <a:spcAft>
                <a:spcPts val="0"/>
              </a:spcAft>
              <a:buNone/>
            </a:pPr>
            <a:r>
              <a:rPr lang="en-GB" sz="1600" dirty="0">
                <a:solidFill>
                  <a:schemeClr val="dk1"/>
                </a:solidFill>
                <a:ea typeface="Arial"/>
                <a:cs typeface="Arial"/>
                <a:sym typeface="Arial"/>
              </a:rPr>
              <a:t>Suddenly, you hear a bang as the door at the bottom of the lighthouse slams shut! You rush down the stairs and realise there is no way to open the door. You are trapped! Luckily, you notice that there is a keypad beside the door which needs a code with six digits.</a:t>
            </a:r>
            <a:endParaRPr dirty="0"/>
          </a:p>
          <a:p>
            <a:pPr marL="0" marR="0" lvl="0" indent="0" algn="l" rtl="0">
              <a:spcBef>
                <a:spcPts val="0"/>
              </a:spcBef>
              <a:spcAft>
                <a:spcPts val="0"/>
              </a:spcAft>
              <a:buNone/>
            </a:pPr>
            <a:endParaRPr sz="1600" dirty="0">
              <a:solidFill>
                <a:schemeClr val="dk1"/>
              </a:solidFill>
              <a:latin typeface="Arial"/>
              <a:ea typeface="Arial"/>
              <a:cs typeface="Arial"/>
              <a:sym typeface="Arial"/>
            </a:endParaRPr>
          </a:p>
        </p:txBody>
      </p:sp>
      <p:sp>
        <p:nvSpPr>
          <p:cNvPr id="10" name="Google Shape;37;p2"/>
          <p:cNvSpPr txBox="1"/>
          <p:nvPr/>
        </p:nvSpPr>
        <p:spPr>
          <a:xfrm>
            <a:off x="620307" y="5296317"/>
            <a:ext cx="5209564" cy="110795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600" dirty="0">
              <a:solidFill>
                <a:schemeClr val="dk1"/>
              </a:solidFill>
              <a:sym typeface="Arial"/>
            </a:endParaRPr>
          </a:p>
          <a:p>
            <a:pPr marL="0" marR="0" lvl="0" indent="0" algn="l" rtl="0">
              <a:spcBef>
                <a:spcPts val="0"/>
              </a:spcBef>
              <a:spcAft>
                <a:spcPts val="0"/>
              </a:spcAft>
              <a:buNone/>
            </a:pPr>
            <a:r>
              <a:rPr lang="en-GB" sz="1600" dirty="0">
                <a:solidFill>
                  <a:schemeClr val="dk1"/>
                </a:solidFill>
                <a:sym typeface="Arial"/>
              </a:rPr>
              <a:t>You must solve the clues hidden around to work out the code and escape the lighthouse. Good luck!</a:t>
            </a:r>
            <a:endParaRPr dirty="0"/>
          </a:p>
          <a:p>
            <a:pPr marL="0" marR="0" lvl="0" indent="0" algn="l" rtl="0">
              <a:spcBef>
                <a:spcPts val="0"/>
              </a:spcBef>
              <a:spcAft>
                <a:spcPts val="0"/>
              </a:spcAft>
              <a:buNone/>
            </a:pPr>
            <a:endParaRPr sz="1800"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191190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25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25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25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P spid="9" grpId="0"/>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319504"/>
            <a:ext cx="8220075" cy="994306"/>
          </a:xfrm>
        </p:spPr>
        <p:txBody>
          <a:bodyPr/>
          <a:lstStyle/>
          <a:p>
            <a:r>
              <a:rPr lang="en-GB" sz="3600" dirty="0">
                <a:solidFill>
                  <a:schemeClr val="tx1"/>
                </a:solidFill>
              </a:rPr>
              <a:t>Escape the Lighthouse</a:t>
            </a:r>
            <a:endParaRPr lang="en-GB" sz="3600" dirty="0"/>
          </a:p>
        </p:txBody>
      </p:sp>
      <p:sp>
        <p:nvSpPr>
          <p:cNvPr id="3" name="TextBox 2"/>
          <p:cNvSpPr txBox="1"/>
          <p:nvPr/>
        </p:nvSpPr>
        <p:spPr>
          <a:xfrm>
            <a:off x="1172941" y="1313810"/>
            <a:ext cx="6538433" cy="790404"/>
          </a:xfrm>
          <a:prstGeom prst="rect">
            <a:avLst/>
          </a:prstGeom>
          <a:noFill/>
        </p:spPr>
        <p:txBody>
          <a:bodyPr wrap="square" lIns="72000" bIns="36000" rtlCol="0">
            <a:spAutoFit/>
          </a:bodyPr>
          <a:lstStyle/>
          <a:p>
            <a:pPr algn="ctr">
              <a:defRPr/>
            </a:pPr>
            <a:r>
              <a:rPr lang="en-GB" altLang="en-US" sz="2800" dirty="0"/>
              <a:t>The Rules</a:t>
            </a:r>
          </a:p>
          <a:p>
            <a:endParaRPr lang="en-GB"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03637" y="1702965"/>
            <a:ext cx="1352178" cy="4030340"/>
          </a:xfrm>
          <a:prstGeom prst="rect">
            <a:avLst/>
          </a:prstGeom>
        </p:spPr>
      </p:pic>
      <p:sp>
        <p:nvSpPr>
          <p:cNvPr id="7" name="TextBox 6"/>
          <p:cNvSpPr txBox="1"/>
          <p:nvPr/>
        </p:nvSpPr>
        <p:spPr>
          <a:xfrm>
            <a:off x="1003844" y="1923704"/>
            <a:ext cx="5262731" cy="2852507"/>
          </a:xfrm>
          <a:prstGeom prst="rect">
            <a:avLst/>
          </a:prstGeom>
          <a:noFill/>
        </p:spPr>
        <p:txBody>
          <a:bodyPr wrap="square" lIns="72000" bIns="36000" rtlCol="0">
            <a:spAutoFit/>
          </a:bodyPr>
          <a:lstStyle/>
          <a:p>
            <a:pPr algn="ctr">
              <a:defRPr/>
            </a:pPr>
            <a:endParaRPr lang="en-GB" altLang="en-US" b="1" dirty="0"/>
          </a:p>
          <a:p>
            <a:pPr marL="285750" indent="-285750">
              <a:buFont typeface="Arial" panose="020B0604020202020204" pitchFamily="34" charset="0"/>
              <a:buChar char="•"/>
              <a:defRPr/>
            </a:pPr>
            <a:r>
              <a:rPr lang="en-GB" altLang="en-US" dirty="0"/>
              <a:t>You can work in small groups.</a:t>
            </a:r>
          </a:p>
          <a:p>
            <a:pPr marL="285750" indent="-285750">
              <a:buFont typeface="Arial" panose="020B0604020202020204" pitchFamily="34" charset="0"/>
              <a:buChar char="•"/>
              <a:defRPr/>
            </a:pPr>
            <a:r>
              <a:rPr lang="en-GB" altLang="en-US" dirty="0"/>
              <a:t>When you find a clue, work together to solve the puzzle.</a:t>
            </a:r>
          </a:p>
          <a:p>
            <a:pPr marL="285750" indent="-285750">
              <a:buFont typeface="Arial" panose="020B0604020202020204" pitchFamily="34" charset="0"/>
              <a:buChar char="•"/>
              <a:defRPr/>
            </a:pPr>
            <a:r>
              <a:rPr lang="en-GB" altLang="en-US" dirty="0"/>
              <a:t>Write your answer down on your answer sheet.</a:t>
            </a:r>
          </a:p>
          <a:p>
            <a:pPr marL="285750" indent="-285750">
              <a:buFont typeface="Arial" panose="020B0604020202020204" pitchFamily="34" charset="0"/>
              <a:buChar char="•"/>
              <a:defRPr/>
            </a:pPr>
            <a:r>
              <a:rPr lang="en-GB" altLang="en-US" dirty="0"/>
              <a:t>Once you have discovered the number for the keypad, check it with your teacher to discover if you can escape the Lighthouse!</a:t>
            </a:r>
          </a:p>
          <a:p>
            <a:endParaRPr lang="en-GB" dirty="0"/>
          </a:p>
        </p:txBody>
      </p:sp>
    </p:spTree>
    <p:extLst>
      <p:ext uri="{BB962C8B-B14F-4D97-AF65-F5344CB8AC3E}">
        <p14:creationId xmlns:p14="http://schemas.microsoft.com/office/powerpoint/2010/main" val="486283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925755" y="1845579"/>
            <a:ext cx="3299550" cy="4337108"/>
          </a:xfrm>
          <a:prstGeom prst="rect">
            <a:avLst/>
          </a:prstGeom>
          <a:solidFill>
            <a:srgbClr val="0057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457198" y="311115"/>
            <a:ext cx="8220075" cy="994306"/>
          </a:xfrm>
        </p:spPr>
        <p:txBody>
          <a:bodyPr/>
          <a:lstStyle/>
          <a:p>
            <a:r>
              <a:rPr lang="en-GB" sz="3600" dirty="0">
                <a:solidFill>
                  <a:schemeClr val="tx1"/>
                </a:solidFill>
              </a:rPr>
              <a:t>Escape the Lighthouse</a:t>
            </a:r>
            <a:endParaRPr lang="en-GB" sz="3600" dirty="0"/>
          </a:p>
        </p:txBody>
      </p:sp>
      <p:sp>
        <p:nvSpPr>
          <p:cNvPr id="3" name="TextBox 2"/>
          <p:cNvSpPr txBox="1"/>
          <p:nvPr/>
        </p:nvSpPr>
        <p:spPr>
          <a:xfrm>
            <a:off x="457199" y="1161889"/>
            <a:ext cx="8220074" cy="790404"/>
          </a:xfrm>
          <a:prstGeom prst="rect">
            <a:avLst/>
          </a:prstGeom>
          <a:noFill/>
        </p:spPr>
        <p:txBody>
          <a:bodyPr wrap="square" lIns="72000" bIns="36000" rtlCol="0">
            <a:spAutoFit/>
          </a:bodyPr>
          <a:lstStyle/>
          <a:p>
            <a:pPr algn="ctr">
              <a:spcBef>
                <a:spcPct val="0"/>
              </a:spcBef>
            </a:pPr>
            <a:r>
              <a:rPr lang="en-GB" altLang="en-US" sz="2800" dirty="0"/>
              <a:t>Answers to the Clues</a:t>
            </a:r>
          </a:p>
          <a:p>
            <a:endParaRPr lang="en-GB" dirty="0"/>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49549" r="-285"/>
          <a:stretch/>
        </p:blipFill>
        <p:spPr>
          <a:xfrm>
            <a:off x="3129094" y="2042229"/>
            <a:ext cx="2913969" cy="3989968"/>
          </a:xfrm>
          <a:prstGeom prst="rect">
            <a:avLst/>
          </a:prstGeom>
        </p:spPr>
      </p:pic>
    </p:spTree>
    <p:extLst>
      <p:ext uri="{BB962C8B-B14F-4D97-AF65-F5344CB8AC3E}">
        <p14:creationId xmlns:p14="http://schemas.microsoft.com/office/powerpoint/2010/main" val="34239327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710229" y="5092117"/>
            <a:ext cx="7703929" cy="110105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pPr algn="ctr"/>
            <a:br>
              <a:rPr lang="en-GB" sz="3600" spc="-100" dirty="0">
                <a:solidFill>
                  <a:schemeClr val="tx1"/>
                </a:solidFill>
              </a:rPr>
            </a:br>
            <a:r>
              <a:rPr lang="en-GB" sz="3600" spc="-100" dirty="0">
                <a:solidFill>
                  <a:schemeClr val="tx1"/>
                </a:solidFill>
              </a:rPr>
              <a:t>Escape the Lighthouse – Clue 1 </a:t>
            </a:r>
            <a:br>
              <a:rPr lang="en-GB" sz="3600" spc="-100" dirty="0">
                <a:solidFill>
                  <a:schemeClr val="tx1"/>
                </a:solidFill>
              </a:rPr>
            </a:br>
            <a:endParaRPr lang="en-GB" sz="3600" dirty="0">
              <a:solidFill>
                <a:schemeClr val="tx1"/>
              </a:solidFill>
            </a:endParaRPr>
          </a:p>
        </p:txBody>
      </p:sp>
      <p:sp>
        <p:nvSpPr>
          <p:cNvPr id="3" name="TextBox 2"/>
          <p:cNvSpPr txBox="1"/>
          <p:nvPr/>
        </p:nvSpPr>
        <p:spPr>
          <a:xfrm>
            <a:off x="710229" y="1435564"/>
            <a:ext cx="5262731" cy="636516"/>
          </a:xfrm>
          <a:prstGeom prst="rect">
            <a:avLst/>
          </a:prstGeom>
          <a:noFill/>
        </p:spPr>
        <p:txBody>
          <a:bodyPr wrap="square" lIns="72000" bIns="36000" rtlCol="0">
            <a:spAutoFit/>
          </a:bodyPr>
          <a:lstStyle/>
          <a:p>
            <a:pPr>
              <a:lnSpc>
                <a:spcPct val="100000"/>
              </a:lnSpc>
              <a:spcBef>
                <a:spcPct val="0"/>
              </a:spcBef>
              <a:buFontTx/>
              <a:buNone/>
            </a:pPr>
            <a:r>
              <a:rPr lang="en-GB" altLang="en-US" dirty="0"/>
              <a:t>How many sources of light are here?</a:t>
            </a:r>
          </a:p>
          <a:p>
            <a:endParaRPr lang="en-GB" dirty="0"/>
          </a:p>
        </p:txBody>
      </p:sp>
      <p:sp>
        <p:nvSpPr>
          <p:cNvPr id="4" name="Rectangle 3"/>
          <p:cNvSpPr/>
          <p:nvPr/>
        </p:nvSpPr>
        <p:spPr>
          <a:xfrm>
            <a:off x="902605" y="5243120"/>
            <a:ext cx="6262650" cy="827799"/>
          </a:xfrm>
          <a:prstGeom prst="rect">
            <a:avLst/>
          </a:prstGeom>
          <a:solidFill>
            <a:srgbClr val="0057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ltLang="en-US" dirty="0">
              <a:solidFill>
                <a:schemeClr val="bg1"/>
              </a:solidFill>
            </a:endParaRPr>
          </a:p>
          <a:p>
            <a:r>
              <a:rPr lang="en-GB" altLang="en-US" dirty="0">
                <a:solidFill>
                  <a:schemeClr val="bg1"/>
                </a:solidFill>
              </a:rPr>
              <a:t>There are four sources of light so t</a:t>
            </a:r>
            <a:r>
              <a:rPr lang="en-GB" altLang="en-US" sz="1600" dirty="0">
                <a:solidFill>
                  <a:schemeClr val="bg1"/>
                </a:solidFill>
              </a:rPr>
              <a:t>he first digit on the </a:t>
            </a:r>
          </a:p>
          <a:p>
            <a:r>
              <a:rPr lang="en-GB" altLang="en-US" sz="1600" dirty="0">
                <a:solidFill>
                  <a:schemeClr val="bg1"/>
                </a:solidFill>
              </a:rPr>
              <a:t>keypad is 4.</a:t>
            </a:r>
            <a:endParaRPr lang="en-GB" altLang="en-US" sz="2400" b="1" dirty="0">
              <a:solidFill>
                <a:schemeClr val="bg1"/>
              </a:solidFill>
            </a:endParaRPr>
          </a:p>
          <a:p>
            <a:pPr algn="ctr"/>
            <a:endParaRPr lang="en-GB"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85926" y="5243121"/>
            <a:ext cx="277726" cy="827798"/>
          </a:xfrm>
          <a:prstGeom prst="rect">
            <a:avLst/>
          </a:prstGeom>
        </p:spPr>
      </p:pic>
      <p:sp>
        <p:nvSpPr>
          <p:cNvPr id="6" name="Rectangle 5"/>
          <p:cNvSpPr/>
          <p:nvPr/>
        </p:nvSpPr>
        <p:spPr>
          <a:xfrm>
            <a:off x="7684323" y="5303396"/>
            <a:ext cx="539314" cy="707246"/>
          </a:xfrm>
          <a:prstGeom prst="rect">
            <a:avLst/>
          </a:prstGeom>
          <a:solidFill>
            <a:schemeClr val="bg1"/>
          </a:solidFill>
          <a:ln>
            <a:solidFill>
              <a:srgbClr val="0057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rgbClr val="005722"/>
                </a:solidFill>
              </a:rPr>
              <a:t>4</a:t>
            </a:r>
          </a:p>
        </p:txBody>
      </p:sp>
      <p:sp>
        <p:nvSpPr>
          <p:cNvPr id="16" name="Rectangle 15"/>
          <p:cNvSpPr/>
          <p:nvPr/>
        </p:nvSpPr>
        <p:spPr>
          <a:xfrm>
            <a:off x="1409350" y="1966606"/>
            <a:ext cx="3152843" cy="3003260"/>
          </a:xfrm>
          <a:prstGeom prst="rect">
            <a:avLst/>
          </a:prstGeom>
          <a:noFill/>
          <a:ln w="38100">
            <a:solidFill>
              <a:srgbClr val="005722"/>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lnSpc>
                <a:spcPct val="150000"/>
              </a:lnSpc>
            </a:pPr>
            <a:r>
              <a:rPr lang="en-GB" b="1" dirty="0">
                <a:solidFill>
                  <a:schemeClr val="tx1"/>
                </a:solidFill>
              </a:rPr>
              <a:t>Sources of light</a:t>
            </a:r>
          </a:p>
        </p:txBody>
      </p:sp>
      <p:sp>
        <p:nvSpPr>
          <p:cNvPr id="17" name="Rectangle 16"/>
          <p:cNvSpPr/>
          <p:nvPr/>
        </p:nvSpPr>
        <p:spPr>
          <a:xfrm>
            <a:off x="4934124" y="1954632"/>
            <a:ext cx="3152843" cy="3003260"/>
          </a:xfrm>
          <a:prstGeom prst="rect">
            <a:avLst/>
          </a:prstGeom>
          <a:noFill/>
          <a:ln w="38100">
            <a:solidFill>
              <a:srgbClr val="005722"/>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lnSpc>
                <a:spcPct val="150000"/>
              </a:lnSpc>
            </a:pPr>
            <a:r>
              <a:rPr lang="en-GB" b="1" dirty="0">
                <a:solidFill>
                  <a:schemeClr val="tx1"/>
                </a:solidFill>
              </a:rPr>
              <a:t>Not sources of light</a:t>
            </a:r>
          </a:p>
        </p:txBody>
      </p:sp>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99780" y="2535350"/>
            <a:ext cx="983058" cy="983058"/>
          </a:xfrm>
          <a:prstGeom prst="rect">
            <a:avLst/>
          </a:prstGeom>
        </p:spPr>
      </p:pic>
      <p:pic>
        <p:nvPicPr>
          <p:cNvPr id="21" name="Picture 2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97625" y="2541052"/>
            <a:ext cx="680349" cy="1102219"/>
          </a:xfrm>
          <a:prstGeom prst="rect">
            <a:avLst/>
          </a:prstGeom>
        </p:spPr>
      </p:pic>
      <p:pic>
        <p:nvPicPr>
          <p:cNvPr id="22" name="Picture 2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73704" y="3468236"/>
            <a:ext cx="909134" cy="1328398"/>
          </a:xfrm>
          <a:prstGeom prst="rect">
            <a:avLst/>
          </a:prstGeom>
        </p:spPr>
      </p:pic>
      <p:pic>
        <p:nvPicPr>
          <p:cNvPr id="23" name="Picture 2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619251" y="3777558"/>
            <a:ext cx="221609" cy="1085543"/>
          </a:xfrm>
          <a:prstGeom prst="rect">
            <a:avLst/>
          </a:prstGeom>
        </p:spPr>
      </p:pic>
      <p:pic>
        <p:nvPicPr>
          <p:cNvPr id="24" name="Picture 2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066478" y="2473459"/>
            <a:ext cx="1067422" cy="929418"/>
          </a:xfrm>
          <a:prstGeom prst="rect">
            <a:avLst/>
          </a:prstGeom>
        </p:spPr>
      </p:pic>
      <p:pic>
        <p:nvPicPr>
          <p:cNvPr id="26" name="Picture 2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253859" y="2873061"/>
            <a:ext cx="791437" cy="1595466"/>
          </a:xfrm>
          <a:prstGeom prst="rect">
            <a:avLst/>
          </a:prstGeom>
        </p:spPr>
      </p:pic>
      <p:pic>
        <p:nvPicPr>
          <p:cNvPr id="27" name="Picture 2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165255" y="2505293"/>
            <a:ext cx="871061" cy="865751"/>
          </a:xfrm>
          <a:prstGeom prst="rect">
            <a:avLst/>
          </a:prstGeom>
        </p:spPr>
      </p:pic>
      <p:pic>
        <p:nvPicPr>
          <p:cNvPr id="28" name="Picture 27"/>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979813" y="3619973"/>
            <a:ext cx="1154088" cy="1153040"/>
          </a:xfrm>
          <a:prstGeom prst="rect">
            <a:avLst/>
          </a:prstGeom>
        </p:spPr>
      </p:pic>
      <p:pic>
        <p:nvPicPr>
          <p:cNvPr id="31" name="Picture 30"/>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7285926" y="3670794"/>
            <a:ext cx="472255" cy="1066292"/>
          </a:xfrm>
          <a:prstGeom prst="rect">
            <a:avLst/>
          </a:prstGeom>
        </p:spPr>
      </p:pic>
    </p:spTree>
    <p:extLst>
      <p:ext uri="{BB962C8B-B14F-4D97-AF65-F5344CB8AC3E}">
        <p14:creationId xmlns:p14="http://schemas.microsoft.com/office/powerpoint/2010/main" val="2257508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25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fade">
                                      <p:cBhvr>
                                        <p:cTn id="10" dur="250"/>
                                        <p:tgtEl>
                                          <p:spTgt spid="1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fade">
                                      <p:cBhvr>
                                        <p:cTn id="15" dur="250"/>
                                        <p:tgtEl>
                                          <p:spTgt spid="20"/>
                                        </p:tgtEl>
                                      </p:cBhvr>
                                    </p:animEffect>
                                  </p:childTnLst>
                                </p:cTn>
                              </p:par>
                            </p:childTnLst>
                          </p:cTn>
                        </p:par>
                        <p:par>
                          <p:cTn id="16" fill="hold">
                            <p:stCondLst>
                              <p:cond delay="250"/>
                            </p:stCondLst>
                            <p:childTnLst>
                              <p:par>
                                <p:cTn id="17" presetID="10" presetClass="entr" presetSubtype="0" fill="hold"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250"/>
                                        <p:tgtEl>
                                          <p:spTgt spid="21"/>
                                        </p:tgtEl>
                                      </p:cBhvr>
                                    </p:animEffect>
                                  </p:childTnLst>
                                </p:cTn>
                              </p:par>
                            </p:childTnLst>
                          </p:cTn>
                        </p:par>
                        <p:par>
                          <p:cTn id="20" fill="hold">
                            <p:stCondLst>
                              <p:cond delay="500"/>
                            </p:stCondLst>
                            <p:childTnLst>
                              <p:par>
                                <p:cTn id="21" presetID="10" presetClass="entr" presetSubtype="0" fill="hold" nodeType="after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fade">
                                      <p:cBhvr>
                                        <p:cTn id="23" dur="250"/>
                                        <p:tgtEl>
                                          <p:spTgt spid="22"/>
                                        </p:tgtEl>
                                      </p:cBhvr>
                                    </p:animEffect>
                                  </p:childTnLst>
                                </p:cTn>
                              </p:par>
                            </p:childTnLst>
                          </p:cTn>
                        </p:par>
                        <p:par>
                          <p:cTn id="24" fill="hold">
                            <p:stCondLst>
                              <p:cond delay="750"/>
                            </p:stCondLst>
                            <p:childTnLst>
                              <p:par>
                                <p:cTn id="25" presetID="10" presetClass="entr" presetSubtype="0" fill="hold"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250"/>
                                        <p:tgtEl>
                                          <p:spTgt spid="23"/>
                                        </p:tgtEl>
                                      </p:cBhvr>
                                    </p:animEffect>
                                  </p:childTnLst>
                                </p:cTn>
                              </p:par>
                            </p:childTnLst>
                          </p:cTn>
                        </p:par>
                        <p:par>
                          <p:cTn id="28" fill="hold">
                            <p:stCondLst>
                              <p:cond delay="1000"/>
                            </p:stCondLst>
                            <p:childTnLst>
                              <p:par>
                                <p:cTn id="29" presetID="10" presetClass="entr" presetSubtype="0" fill="hold" nodeType="after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fade">
                                      <p:cBhvr>
                                        <p:cTn id="31" dur="250"/>
                                        <p:tgtEl>
                                          <p:spTgt spid="28"/>
                                        </p:tgtEl>
                                      </p:cBhvr>
                                    </p:animEffect>
                                  </p:childTnLst>
                                </p:cTn>
                              </p:par>
                            </p:childTnLst>
                          </p:cTn>
                        </p:par>
                        <p:par>
                          <p:cTn id="32" fill="hold">
                            <p:stCondLst>
                              <p:cond delay="1250"/>
                            </p:stCondLst>
                            <p:childTnLst>
                              <p:par>
                                <p:cTn id="33" presetID="10" presetClass="entr" presetSubtype="0" fill="hold"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fade">
                                      <p:cBhvr>
                                        <p:cTn id="35" dur="250"/>
                                        <p:tgtEl>
                                          <p:spTgt spid="26"/>
                                        </p:tgtEl>
                                      </p:cBhvr>
                                    </p:animEffect>
                                  </p:childTnLst>
                                </p:cTn>
                              </p:par>
                            </p:childTnLst>
                          </p:cTn>
                        </p:par>
                        <p:par>
                          <p:cTn id="36" fill="hold">
                            <p:stCondLst>
                              <p:cond delay="1500"/>
                            </p:stCondLst>
                            <p:childTnLst>
                              <p:par>
                                <p:cTn id="37" presetID="10" presetClass="entr" presetSubtype="0" fill="hold" nodeType="after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fade">
                                      <p:cBhvr>
                                        <p:cTn id="39" dur="250"/>
                                        <p:tgtEl>
                                          <p:spTgt spid="31"/>
                                        </p:tgtEl>
                                      </p:cBhvr>
                                    </p:animEffect>
                                  </p:childTnLst>
                                </p:cTn>
                              </p:par>
                            </p:childTnLst>
                          </p:cTn>
                        </p:par>
                        <p:par>
                          <p:cTn id="40" fill="hold">
                            <p:stCondLst>
                              <p:cond delay="1750"/>
                            </p:stCondLst>
                            <p:childTnLst>
                              <p:par>
                                <p:cTn id="41" presetID="10" presetClass="entr" presetSubtype="0" fill="hold"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fade">
                                      <p:cBhvr>
                                        <p:cTn id="43" dur="250"/>
                                        <p:tgtEl>
                                          <p:spTgt spid="27"/>
                                        </p:tgtEl>
                                      </p:cBhvr>
                                    </p:animEffect>
                                  </p:childTnLst>
                                </p:cTn>
                              </p:par>
                            </p:childTnLst>
                          </p:cTn>
                        </p:par>
                        <p:par>
                          <p:cTn id="44" fill="hold">
                            <p:stCondLst>
                              <p:cond delay="2000"/>
                            </p:stCondLst>
                            <p:childTnLst>
                              <p:par>
                                <p:cTn id="45" presetID="10" presetClass="entr" presetSubtype="0" fill="hold" nodeType="after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fade">
                                      <p:cBhvr>
                                        <p:cTn id="47" dur="250"/>
                                        <p:tgtEl>
                                          <p:spTgt spid="24"/>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7"/>
                                        </p:tgtEl>
                                        <p:attrNameLst>
                                          <p:attrName>style.visibility</p:attrName>
                                        </p:attrNameLst>
                                      </p:cBhvr>
                                      <p:to>
                                        <p:strVal val="visible"/>
                                      </p:to>
                                    </p:set>
                                    <p:animEffect transition="in" filter="fade">
                                      <p:cBhvr>
                                        <p:cTn id="52" dur="500"/>
                                        <p:tgtEl>
                                          <p:spTgt spid="7"/>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fade">
                                      <p:cBhvr>
                                        <p:cTn id="55" dur="500"/>
                                        <p:tgtEl>
                                          <p:spTgt spid="4"/>
                                        </p:tgtEl>
                                      </p:cBhvr>
                                    </p:animEffect>
                                  </p:childTnLst>
                                </p:cTn>
                              </p:par>
                              <p:par>
                                <p:cTn id="56" presetID="10" presetClass="entr" presetSubtype="0" fill="hold"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fade">
                                      <p:cBhvr>
                                        <p:cTn id="58" dur="500"/>
                                        <p:tgtEl>
                                          <p:spTgt spid="5"/>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fade">
                                      <p:cBhvr>
                                        <p:cTn id="6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P spid="6" grpId="0" animBg="1"/>
      <p:bldP spid="16" grpId="0" animBg="1"/>
      <p:bldP spid="1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5587" y="344671"/>
            <a:ext cx="8220075" cy="994306"/>
          </a:xfrm>
        </p:spPr>
        <p:txBody>
          <a:bodyPr/>
          <a:lstStyle/>
          <a:p>
            <a:r>
              <a:rPr lang="en-GB" sz="3600" spc="-100" dirty="0">
                <a:solidFill>
                  <a:schemeClr val="tx1"/>
                </a:solidFill>
              </a:rPr>
              <a:t>Escape the Lighthouse – Clue 2</a:t>
            </a:r>
            <a:endParaRPr lang="en-GB" sz="3600" dirty="0"/>
          </a:p>
        </p:txBody>
      </p:sp>
      <p:sp>
        <p:nvSpPr>
          <p:cNvPr id="3" name="Rectangle 2"/>
          <p:cNvSpPr/>
          <p:nvPr/>
        </p:nvSpPr>
        <p:spPr>
          <a:xfrm>
            <a:off x="710229" y="5092117"/>
            <a:ext cx="7703929" cy="110105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902605" y="5243120"/>
            <a:ext cx="6262650" cy="827799"/>
          </a:xfrm>
          <a:prstGeom prst="rect">
            <a:avLst/>
          </a:prstGeom>
          <a:solidFill>
            <a:srgbClr val="0057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ltLang="en-US" dirty="0">
              <a:solidFill>
                <a:schemeClr val="bg1"/>
              </a:solidFill>
            </a:endParaRPr>
          </a:p>
          <a:p>
            <a:pPr>
              <a:lnSpc>
                <a:spcPct val="100000"/>
              </a:lnSpc>
              <a:spcBef>
                <a:spcPct val="0"/>
              </a:spcBef>
              <a:buFontTx/>
              <a:buNone/>
            </a:pPr>
            <a:r>
              <a:rPr lang="en-GB" altLang="en-US" dirty="0">
                <a:solidFill>
                  <a:schemeClr val="bg1"/>
                </a:solidFill>
              </a:rPr>
              <a:t>The letters in the shaded squares spell ‘four’. The second digit on the keypad is 4.</a:t>
            </a:r>
            <a:endParaRPr lang="en-GB" altLang="en-US" sz="2800" b="1" dirty="0">
              <a:solidFill>
                <a:schemeClr val="bg1"/>
              </a:solidFill>
            </a:endParaRPr>
          </a:p>
          <a:p>
            <a:pPr algn="ctr"/>
            <a:endParaRPr lang="en-GB"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85926" y="5243121"/>
            <a:ext cx="277726" cy="827798"/>
          </a:xfrm>
          <a:prstGeom prst="rect">
            <a:avLst/>
          </a:prstGeom>
        </p:spPr>
      </p:pic>
      <p:sp>
        <p:nvSpPr>
          <p:cNvPr id="6" name="Rectangle 5"/>
          <p:cNvSpPr/>
          <p:nvPr/>
        </p:nvSpPr>
        <p:spPr>
          <a:xfrm>
            <a:off x="7684323" y="5303396"/>
            <a:ext cx="539314" cy="707246"/>
          </a:xfrm>
          <a:prstGeom prst="rect">
            <a:avLst/>
          </a:prstGeom>
          <a:solidFill>
            <a:schemeClr val="bg1"/>
          </a:solidFill>
          <a:ln>
            <a:solidFill>
              <a:srgbClr val="0057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rgbClr val="005722"/>
                </a:solidFill>
              </a:rPr>
              <a:t>4</a:t>
            </a:r>
          </a:p>
        </p:txBody>
      </p:sp>
      <p:graphicFrame>
        <p:nvGraphicFramePr>
          <p:cNvPr id="8" name="Table 7"/>
          <p:cNvGraphicFramePr>
            <a:graphicFrameLocks noGrp="1"/>
          </p:cNvGraphicFramePr>
          <p:nvPr>
            <p:extLst>
              <p:ext uri="{D42A27DB-BD31-4B8C-83A1-F6EECF244321}">
                <p14:modId xmlns:p14="http://schemas.microsoft.com/office/powerpoint/2010/main" val="1152722667"/>
              </p:ext>
            </p:extLst>
          </p:nvPr>
        </p:nvGraphicFramePr>
        <p:xfrm>
          <a:off x="7405733" y="1553725"/>
          <a:ext cx="1207176" cy="370840"/>
        </p:xfrm>
        <a:graphic>
          <a:graphicData uri="http://schemas.openxmlformats.org/drawingml/2006/table">
            <a:tbl>
              <a:tblPr firstRow="1" bandRow="1">
                <a:tableStyleId>{073A0DAA-6AF3-43AB-8588-CEC1D06C72B9}</a:tableStyleId>
              </a:tblPr>
              <a:tblGrid>
                <a:gridCol w="417965">
                  <a:extLst>
                    <a:ext uri="{9D8B030D-6E8A-4147-A177-3AD203B41FA5}">
                      <a16:colId xmlns:a16="http://schemas.microsoft.com/office/drawing/2014/main" val="2814397149"/>
                    </a:ext>
                  </a:extLst>
                </a:gridCol>
                <a:gridCol w="369115">
                  <a:extLst>
                    <a:ext uri="{9D8B030D-6E8A-4147-A177-3AD203B41FA5}">
                      <a16:colId xmlns:a16="http://schemas.microsoft.com/office/drawing/2014/main" val="2481000436"/>
                    </a:ext>
                  </a:extLst>
                </a:gridCol>
                <a:gridCol w="420096">
                  <a:extLst>
                    <a:ext uri="{9D8B030D-6E8A-4147-A177-3AD203B41FA5}">
                      <a16:colId xmlns:a16="http://schemas.microsoft.com/office/drawing/2014/main" val="2280007653"/>
                    </a:ext>
                  </a:extLst>
                </a:gridCol>
              </a:tblGrid>
              <a:tr h="370840">
                <a:tc>
                  <a:txBody>
                    <a:bodyPr/>
                    <a:lstStyle/>
                    <a:p>
                      <a:pPr algn="ctr"/>
                      <a:r>
                        <a:rPr lang="en-GB" sz="1800" b="0" dirty="0">
                          <a:solidFill>
                            <a:schemeClr val="tx1"/>
                          </a:solidFill>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b="0" dirty="0">
                          <a:solidFill>
                            <a:schemeClr val="tx1"/>
                          </a:solidFill>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85BD33"/>
                    </a:solidFill>
                  </a:tcPr>
                </a:tc>
                <a:tc>
                  <a:txBody>
                    <a:bodyPr/>
                    <a:lstStyle/>
                    <a:p>
                      <a:pPr algn="ctr"/>
                      <a:r>
                        <a:rPr lang="en-GB" b="0" i="0" dirty="0">
                          <a:solidFill>
                            <a:schemeClr val="tx1"/>
                          </a:solidFill>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645506614"/>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2288448080"/>
              </p:ext>
            </p:extLst>
          </p:nvPr>
        </p:nvGraphicFramePr>
        <p:xfrm>
          <a:off x="5030813" y="2321914"/>
          <a:ext cx="3582096" cy="408345"/>
        </p:xfrm>
        <a:graphic>
          <a:graphicData uri="http://schemas.openxmlformats.org/drawingml/2006/table">
            <a:tbl>
              <a:tblPr firstRow="1" bandRow="1">
                <a:tableStyleId>{D7AC3CCA-C797-4891-BE02-D94E43425B78}</a:tableStyleId>
              </a:tblPr>
              <a:tblGrid>
                <a:gridCol w="511728">
                  <a:extLst>
                    <a:ext uri="{9D8B030D-6E8A-4147-A177-3AD203B41FA5}">
                      <a16:colId xmlns:a16="http://schemas.microsoft.com/office/drawing/2014/main" val="891652583"/>
                    </a:ext>
                  </a:extLst>
                </a:gridCol>
                <a:gridCol w="511728">
                  <a:extLst>
                    <a:ext uri="{9D8B030D-6E8A-4147-A177-3AD203B41FA5}">
                      <a16:colId xmlns:a16="http://schemas.microsoft.com/office/drawing/2014/main" val="364676522"/>
                    </a:ext>
                  </a:extLst>
                </a:gridCol>
                <a:gridCol w="511728">
                  <a:extLst>
                    <a:ext uri="{9D8B030D-6E8A-4147-A177-3AD203B41FA5}">
                      <a16:colId xmlns:a16="http://schemas.microsoft.com/office/drawing/2014/main" val="3188334685"/>
                    </a:ext>
                  </a:extLst>
                </a:gridCol>
                <a:gridCol w="511728">
                  <a:extLst>
                    <a:ext uri="{9D8B030D-6E8A-4147-A177-3AD203B41FA5}">
                      <a16:colId xmlns:a16="http://schemas.microsoft.com/office/drawing/2014/main" val="2885444126"/>
                    </a:ext>
                  </a:extLst>
                </a:gridCol>
                <a:gridCol w="511728">
                  <a:extLst>
                    <a:ext uri="{9D8B030D-6E8A-4147-A177-3AD203B41FA5}">
                      <a16:colId xmlns:a16="http://schemas.microsoft.com/office/drawing/2014/main" val="3637820004"/>
                    </a:ext>
                  </a:extLst>
                </a:gridCol>
                <a:gridCol w="511728">
                  <a:extLst>
                    <a:ext uri="{9D8B030D-6E8A-4147-A177-3AD203B41FA5}">
                      <a16:colId xmlns:a16="http://schemas.microsoft.com/office/drawing/2014/main" val="2733838633"/>
                    </a:ext>
                  </a:extLst>
                </a:gridCol>
                <a:gridCol w="511728">
                  <a:extLst>
                    <a:ext uri="{9D8B030D-6E8A-4147-A177-3AD203B41FA5}">
                      <a16:colId xmlns:a16="http://schemas.microsoft.com/office/drawing/2014/main" val="1727486847"/>
                    </a:ext>
                  </a:extLst>
                </a:gridCol>
              </a:tblGrid>
              <a:tr h="408345">
                <a:tc>
                  <a:txBody>
                    <a:bodyPr/>
                    <a:lstStyle/>
                    <a:p>
                      <a:pPr algn="ctr"/>
                      <a:r>
                        <a:rPr lang="en-GB" b="0" dirty="0"/>
                        <a:t>r</a:t>
                      </a:r>
                    </a:p>
                  </a:txBody>
                  <a:tcPr>
                    <a:solidFill>
                      <a:schemeClr val="bg1"/>
                    </a:solidFill>
                  </a:tcPr>
                </a:tc>
                <a:tc>
                  <a:txBody>
                    <a:bodyPr/>
                    <a:lstStyle/>
                    <a:p>
                      <a:pPr algn="ctr"/>
                      <a:r>
                        <a:rPr lang="en-GB" b="0" dirty="0"/>
                        <a:t>e</a:t>
                      </a:r>
                    </a:p>
                  </a:txBody>
                  <a:tcPr>
                    <a:solidFill>
                      <a:schemeClr val="bg1"/>
                    </a:solidFill>
                  </a:tcPr>
                </a:tc>
                <a:tc>
                  <a:txBody>
                    <a:bodyPr/>
                    <a:lstStyle/>
                    <a:p>
                      <a:pPr algn="ctr"/>
                      <a:r>
                        <a:rPr lang="en-GB" b="0" dirty="0"/>
                        <a:t>f</a:t>
                      </a:r>
                    </a:p>
                  </a:txBody>
                  <a:tcPr>
                    <a:solidFill>
                      <a:srgbClr val="85BD33"/>
                    </a:solidFill>
                  </a:tcPr>
                </a:tc>
                <a:tc>
                  <a:txBody>
                    <a:bodyPr/>
                    <a:lstStyle/>
                    <a:p>
                      <a:pPr algn="ctr"/>
                      <a:r>
                        <a:rPr lang="en-GB" b="0" dirty="0"/>
                        <a:t>l</a:t>
                      </a:r>
                    </a:p>
                  </a:txBody>
                  <a:tcPr>
                    <a:solidFill>
                      <a:schemeClr val="bg1"/>
                    </a:solidFill>
                  </a:tcPr>
                </a:tc>
                <a:tc>
                  <a:txBody>
                    <a:bodyPr/>
                    <a:lstStyle/>
                    <a:p>
                      <a:pPr algn="ctr"/>
                      <a:r>
                        <a:rPr lang="en-GB" b="0" dirty="0"/>
                        <a:t>e</a:t>
                      </a:r>
                    </a:p>
                  </a:txBody>
                  <a:tcPr>
                    <a:solidFill>
                      <a:schemeClr val="bg1"/>
                    </a:solidFill>
                  </a:tcPr>
                </a:tc>
                <a:tc>
                  <a:txBody>
                    <a:bodyPr/>
                    <a:lstStyle/>
                    <a:p>
                      <a:pPr algn="ctr"/>
                      <a:r>
                        <a:rPr lang="en-GB" b="0" dirty="0"/>
                        <a:t>c</a:t>
                      </a:r>
                    </a:p>
                  </a:txBody>
                  <a:tcPr>
                    <a:solidFill>
                      <a:schemeClr val="bg1"/>
                    </a:solidFill>
                  </a:tcPr>
                </a:tc>
                <a:tc>
                  <a:txBody>
                    <a:bodyPr/>
                    <a:lstStyle/>
                    <a:p>
                      <a:pPr algn="ctr"/>
                      <a:r>
                        <a:rPr lang="en-GB" b="0" dirty="0"/>
                        <a:t>t</a:t>
                      </a:r>
                    </a:p>
                  </a:txBody>
                  <a:tcPr>
                    <a:solidFill>
                      <a:schemeClr val="bg1"/>
                    </a:solidFill>
                  </a:tcPr>
                </a:tc>
                <a:extLst>
                  <a:ext uri="{0D108BD9-81ED-4DB2-BD59-A6C34878D82A}">
                    <a16:rowId xmlns:a16="http://schemas.microsoft.com/office/drawing/2014/main" val="721149378"/>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549697799"/>
              </p:ext>
            </p:extLst>
          </p:nvPr>
        </p:nvGraphicFramePr>
        <p:xfrm>
          <a:off x="5867285" y="3198010"/>
          <a:ext cx="2745624" cy="419838"/>
        </p:xfrm>
        <a:graphic>
          <a:graphicData uri="http://schemas.openxmlformats.org/drawingml/2006/table">
            <a:tbl>
              <a:tblPr firstRow="1" bandRow="1">
                <a:tableStyleId>{D7AC3CCA-C797-4891-BE02-D94E43425B78}</a:tableStyleId>
              </a:tblPr>
              <a:tblGrid>
                <a:gridCol w="457604">
                  <a:extLst>
                    <a:ext uri="{9D8B030D-6E8A-4147-A177-3AD203B41FA5}">
                      <a16:colId xmlns:a16="http://schemas.microsoft.com/office/drawing/2014/main" val="4125171240"/>
                    </a:ext>
                  </a:extLst>
                </a:gridCol>
                <a:gridCol w="457604">
                  <a:extLst>
                    <a:ext uri="{9D8B030D-6E8A-4147-A177-3AD203B41FA5}">
                      <a16:colId xmlns:a16="http://schemas.microsoft.com/office/drawing/2014/main" val="727662086"/>
                    </a:ext>
                  </a:extLst>
                </a:gridCol>
                <a:gridCol w="457604">
                  <a:extLst>
                    <a:ext uri="{9D8B030D-6E8A-4147-A177-3AD203B41FA5}">
                      <a16:colId xmlns:a16="http://schemas.microsoft.com/office/drawing/2014/main" val="528360965"/>
                    </a:ext>
                  </a:extLst>
                </a:gridCol>
                <a:gridCol w="457604">
                  <a:extLst>
                    <a:ext uri="{9D8B030D-6E8A-4147-A177-3AD203B41FA5}">
                      <a16:colId xmlns:a16="http://schemas.microsoft.com/office/drawing/2014/main" val="3096315607"/>
                    </a:ext>
                  </a:extLst>
                </a:gridCol>
                <a:gridCol w="457604">
                  <a:extLst>
                    <a:ext uri="{9D8B030D-6E8A-4147-A177-3AD203B41FA5}">
                      <a16:colId xmlns:a16="http://schemas.microsoft.com/office/drawing/2014/main" val="840113425"/>
                    </a:ext>
                  </a:extLst>
                </a:gridCol>
                <a:gridCol w="457604">
                  <a:extLst>
                    <a:ext uri="{9D8B030D-6E8A-4147-A177-3AD203B41FA5}">
                      <a16:colId xmlns:a16="http://schemas.microsoft.com/office/drawing/2014/main" val="2503820851"/>
                    </a:ext>
                  </a:extLst>
                </a:gridCol>
              </a:tblGrid>
              <a:tr h="419838">
                <a:tc>
                  <a:txBody>
                    <a:bodyPr/>
                    <a:lstStyle/>
                    <a:p>
                      <a:pPr algn="ctr"/>
                      <a:r>
                        <a:rPr lang="en-GB" b="0" dirty="0"/>
                        <a:t>l</a:t>
                      </a:r>
                    </a:p>
                  </a:txBody>
                  <a:tcPr>
                    <a:solidFill>
                      <a:schemeClr val="bg1"/>
                    </a:solidFill>
                  </a:tcPr>
                </a:tc>
                <a:tc>
                  <a:txBody>
                    <a:bodyPr/>
                    <a:lstStyle/>
                    <a:p>
                      <a:pPr algn="ctr"/>
                      <a:r>
                        <a:rPr lang="en-GB" b="0" dirty="0"/>
                        <a:t>a</a:t>
                      </a:r>
                    </a:p>
                  </a:txBody>
                  <a:tcPr>
                    <a:solidFill>
                      <a:schemeClr val="bg1"/>
                    </a:solidFill>
                  </a:tcPr>
                </a:tc>
                <a:tc>
                  <a:txBody>
                    <a:bodyPr/>
                    <a:lstStyle/>
                    <a:p>
                      <a:pPr algn="ctr"/>
                      <a:r>
                        <a:rPr lang="en-GB" b="0" dirty="0"/>
                        <a:t>r</a:t>
                      </a:r>
                    </a:p>
                  </a:txBody>
                  <a:tcPr>
                    <a:solidFill>
                      <a:schemeClr val="bg1"/>
                    </a:solidFill>
                  </a:tcPr>
                </a:tc>
                <a:tc>
                  <a:txBody>
                    <a:bodyPr/>
                    <a:lstStyle/>
                    <a:p>
                      <a:pPr algn="ctr"/>
                      <a:r>
                        <a:rPr lang="en-GB" b="0" dirty="0"/>
                        <a:t>g</a:t>
                      </a:r>
                    </a:p>
                  </a:txBody>
                  <a:tcPr>
                    <a:solidFill>
                      <a:schemeClr val="bg1"/>
                    </a:solidFill>
                  </a:tcPr>
                </a:tc>
                <a:tc>
                  <a:txBody>
                    <a:bodyPr/>
                    <a:lstStyle/>
                    <a:p>
                      <a:pPr algn="ctr"/>
                      <a:r>
                        <a:rPr lang="en-GB" b="0" dirty="0"/>
                        <a:t>e</a:t>
                      </a:r>
                    </a:p>
                  </a:txBody>
                  <a:tcPr>
                    <a:solidFill>
                      <a:schemeClr val="bg1"/>
                    </a:solidFill>
                  </a:tcPr>
                </a:tc>
                <a:tc>
                  <a:txBody>
                    <a:bodyPr/>
                    <a:lstStyle/>
                    <a:p>
                      <a:pPr algn="ctr"/>
                      <a:r>
                        <a:rPr lang="en-GB" b="0" dirty="0"/>
                        <a:t>r</a:t>
                      </a:r>
                    </a:p>
                  </a:txBody>
                  <a:tcPr>
                    <a:solidFill>
                      <a:srgbClr val="85BD33"/>
                    </a:solidFill>
                  </a:tcPr>
                </a:tc>
                <a:extLst>
                  <a:ext uri="{0D108BD9-81ED-4DB2-BD59-A6C34878D82A}">
                    <a16:rowId xmlns:a16="http://schemas.microsoft.com/office/drawing/2014/main" val="3081977513"/>
                  </a:ext>
                </a:extLst>
              </a:tr>
            </a:tbl>
          </a:graphicData>
        </a:graphic>
      </p:graphicFrame>
      <p:graphicFrame>
        <p:nvGraphicFramePr>
          <p:cNvPr id="12" name="Table 11"/>
          <p:cNvGraphicFramePr>
            <a:graphicFrameLocks noGrp="1"/>
          </p:cNvGraphicFramePr>
          <p:nvPr>
            <p:extLst>
              <p:ext uri="{D42A27DB-BD31-4B8C-83A1-F6EECF244321}">
                <p14:modId xmlns:p14="http://schemas.microsoft.com/office/powerpoint/2010/main" val="1598143532"/>
              </p:ext>
            </p:extLst>
          </p:nvPr>
        </p:nvGraphicFramePr>
        <p:xfrm>
          <a:off x="6108130" y="4055880"/>
          <a:ext cx="2496390" cy="399592"/>
        </p:xfrm>
        <a:graphic>
          <a:graphicData uri="http://schemas.openxmlformats.org/drawingml/2006/table">
            <a:tbl>
              <a:tblPr firstRow="1" bandRow="1">
                <a:tableStyleId>{D7AC3CCA-C797-4891-BE02-D94E43425B78}</a:tableStyleId>
              </a:tblPr>
              <a:tblGrid>
                <a:gridCol w="416065">
                  <a:extLst>
                    <a:ext uri="{9D8B030D-6E8A-4147-A177-3AD203B41FA5}">
                      <a16:colId xmlns:a16="http://schemas.microsoft.com/office/drawing/2014/main" val="191031232"/>
                    </a:ext>
                  </a:extLst>
                </a:gridCol>
                <a:gridCol w="416065">
                  <a:extLst>
                    <a:ext uri="{9D8B030D-6E8A-4147-A177-3AD203B41FA5}">
                      <a16:colId xmlns:a16="http://schemas.microsoft.com/office/drawing/2014/main" val="1279902154"/>
                    </a:ext>
                  </a:extLst>
                </a:gridCol>
                <a:gridCol w="416065">
                  <a:extLst>
                    <a:ext uri="{9D8B030D-6E8A-4147-A177-3AD203B41FA5}">
                      <a16:colId xmlns:a16="http://schemas.microsoft.com/office/drawing/2014/main" val="1652642198"/>
                    </a:ext>
                  </a:extLst>
                </a:gridCol>
                <a:gridCol w="416065">
                  <a:extLst>
                    <a:ext uri="{9D8B030D-6E8A-4147-A177-3AD203B41FA5}">
                      <a16:colId xmlns:a16="http://schemas.microsoft.com/office/drawing/2014/main" val="3850507385"/>
                    </a:ext>
                  </a:extLst>
                </a:gridCol>
                <a:gridCol w="416065">
                  <a:extLst>
                    <a:ext uri="{9D8B030D-6E8A-4147-A177-3AD203B41FA5}">
                      <a16:colId xmlns:a16="http://schemas.microsoft.com/office/drawing/2014/main" val="4102571677"/>
                    </a:ext>
                  </a:extLst>
                </a:gridCol>
                <a:gridCol w="416065">
                  <a:extLst>
                    <a:ext uri="{9D8B030D-6E8A-4147-A177-3AD203B41FA5}">
                      <a16:colId xmlns:a16="http://schemas.microsoft.com/office/drawing/2014/main" val="2474510752"/>
                    </a:ext>
                  </a:extLst>
                </a:gridCol>
              </a:tblGrid>
              <a:tr h="399592">
                <a:tc>
                  <a:txBody>
                    <a:bodyPr/>
                    <a:lstStyle/>
                    <a:p>
                      <a:pPr algn="ctr"/>
                      <a:r>
                        <a:rPr lang="en-GB" b="0" dirty="0"/>
                        <a:t>o</a:t>
                      </a:r>
                    </a:p>
                  </a:txBody>
                  <a:tcPr>
                    <a:solidFill>
                      <a:srgbClr val="85BD33"/>
                    </a:solidFill>
                  </a:tcPr>
                </a:tc>
                <a:tc>
                  <a:txBody>
                    <a:bodyPr/>
                    <a:lstStyle/>
                    <a:p>
                      <a:pPr algn="ctr"/>
                      <a:r>
                        <a:rPr lang="en-GB" b="0" dirty="0"/>
                        <a:t>p</a:t>
                      </a:r>
                    </a:p>
                  </a:txBody>
                  <a:tcPr>
                    <a:solidFill>
                      <a:schemeClr val="bg1"/>
                    </a:solidFill>
                  </a:tcPr>
                </a:tc>
                <a:tc>
                  <a:txBody>
                    <a:bodyPr/>
                    <a:lstStyle/>
                    <a:p>
                      <a:pPr algn="ctr"/>
                      <a:r>
                        <a:rPr lang="en-GB" b="0" dirty="0"/>
                        <a:t>a</a:t>
                      </a:r>
                    </a:p>
                  </a:txBody>
                  <a:tcPr>
                    <a:solidFill>
                      <a:schemeClr val="bg1"/>
                    </a:solidFill>
                  </a:tcPr>
                </a:tc>
                <a:tc>
                  <a:txBody>
                    <a:bodyPr/>
                    <a:lstStyle/>
                    <a:p>
                      <a:pPr algn="ctr"/>
                      <a:r>
                        <a:rPr lang="en-GB" b="0" dirty="0"/>
                        <a:t>q</a:t>
                      </a:r>
                    </a:p>
                  </a:txBody>
                  <a:tcPr>
                    <a:solidFill>
                      <a:schemeClr val="bg1"/>
                    </a:solidFill>
                  </a:tcPr>
                </a:tc>
                <a:tc>
                  <a:txBody>
                    <a:bodyPr/>
                    <a:lstStyle/>
                    <a:p>
                      <a:pPr algn="ctr"/>
                      <a:r>
                        <a:rPr lang="en-GB" b="0" dirty="0"/>
                        <a:t>u</a:t>
                      </a:r>
                    </a:p>
                  </a:txBody>
                  <a:tcPr>
                    <a:solidFill>
                      <a:schemeClr val="bg1"/>
                    </a:solidFill>
                  </a:tcPr>
                </a:tc>
                <a:tc>
                  <a:txBody>
                    <a:bodyPr/>
                    <a:lstStyle/>
                    <a:p>
                      <a:pPr algn="ctr"/>
                      <a:r>
                        <a:rPr lang="en-GB" b="0" dirty="0"/>
                        <a:t>e</a:t>
                      </a:r>
                    </a:p>
                  </a:txBody>
                  <a:tcPr>
                    <a:solidFill>
                      <a:schemeClr val="bg1"/>
                    </a:solidFill>
                  </a:tcPr>
                </a:tc>
                <a:extLst>
                  <a:ext uri="{0D108BD9-81ED-4DB2-BD59-A6C34878D82A}">
                    <a16:rowId xmlns:a16="http://schemas.microsoft.com/office/drawing/2014/main" val="228559352"/>
                  </a:ext>
                </a:extLst>
              </a:tr>
            </a:tbl>
          </a:graphicData>
        </a:graphic>
      </p:graphicFrame>
      <p:sp>
        <p:nvSpPr>
          <p:cNvPr id="13" name="Google Shape;84;p6"/>
          <p:cNvSpPr txBox="1"/>
          <p:nvPr/>
        </p:nvSpPr>
        <p:spPr>
          <a:xfrm>
            <a:off x="562976" y="1444720"/>
            <a:ext cx="5535509" cy="1744491"/>
          </a:xfrm>
          <a:prstGeom prst="rect">
            <a:avLst/>
          </a:prstGeom>
          <a:noFill/>
          <a:ln>
            <a:noFill/>
          </a:ln>
        </p:spPr>
        <p:txBody>
          <a:bodyPr spcFirstLastPara="1" wrap="square" lIns="72000" tIns="45700" rIns="91425" bIns="36000" anchor="t" anchorCtr="0">
            <a:spAutoFit/>
          </a:bodyPr>
          <a:lstStyle/>
          <a:p>
            <a:pPr marL="0" marR="0" lvl="0" indent="0" algn="l" rtl="0">
              <a:spcBef>
                <a:spcPts val="0"/>
              </a:spcBef>
              <a:spcAft>
                <a:spcPts val="0"/>
              </a:spcAft>
              <a:buClr>
                <a:schemeClr val="dk1"/>
              </a:buClr>
              <a:buSzPts val="1800"/>
              <a:buFont typeface="Arial"/>
              <a:buNone/>
            </a:pPr>
            <a:r>
              <a:rPr lang="en-GB" sz="1800" dirty="0">
                <a:solidFill>
                  <a:schemeClr val="dk1"/>
                </a:solidFill>
                <a:ea typeface="Arial"/>
                <a:cs typeface="Arial"/>
                <a:sym typeface="Arial"/>
              </a:rPr>
              <a:t>If you looked directly at this, you would damage your eyes.</a:t>
            </a:r>
            <a:endParaRPr dirty="0"/>
          </a:p>
          <a:p>
            <a:pPr marL="0" marR="0" lvl="0" indent="0" algn="l" rtl="0">
              <a:spcBef>
                <a:spcPts val="0"/>
              </a:spcBef>
              <a:spcAft>
                <a:spcPts val="0"/>
              </a:spcAft>
              <a:buClr>
                <a:schemeClr val="dk1"/>
              </a:buClr>
              <a:buSzPts val="1800"/>
              <a:buFont typeface="Arial"/>
              <a:buNone/>
            </a:pPr>
            <a:endParaRPr sz="1800" dirty="0">
              <a:solidFill>
                <a:schemeClr val="dk1"/>
              </a:solidFill>
              <a:latin typeface="Arial"/>
              <a:ea typeface="Arial"/>
              <a:cs typeface="Arial"/>
              <a:sym typeface="Arial"/>
            </a:endParaRPr>
          </a:p>
          <a:p>
            <a:pPr marL="0" marR="0" lvl="0" indent="0" algn="l" rtl="0">
              <a:spcBef>
                <a:spcPts val="0"/>
              </a:spcBef>
              <a:spcAft>
                <a:spcPts val="0"/>
              </a:spcAft>
              <a:buNone/>
            </a:pPr>
            <a:endParaRPr sz="1800" dirty="0">
              <a:solidFill>
                <a:schemeClr val="dk1"/>
              </a:solidFill>
              <a:latin typeface="Arial"/>
              <a:ea typeface="Arial"/>
              <a:cs typeface="Arial"/>
              <a:sym typeface="Arial"/>
            </a:endParaRPr>
          </a:p>
          <a:p>
            <a:pPr marL="0" marR="0" lvl="0" indent="0" algn="l" rtl="0">
              <a:spcBef>
                <a:spcPts val="0"/>
              </a:spcBef>
              <a:spcAft>
                <a:spcPts val="0"/>
              </a:spcAft>
              <a:buClr>
                <a:schemeClr val="dk1"/>
              </a:buClr>
              <a:buSzPts val="1800"/>
              <a:buFont typeface="Arial"/>
              <a:buNone/>
            </a:pPr>
            <a:endParaRPr sz="1800" dirty="0">
              <a:solidFill>
                <a:schemeClr val="dk1"/>
              </a:solidFill>
              <a:latin typeface="Arial"/>
              <a:ea typeface="Arial"/>
              <a:cs typeface="Arial"/>
              <a:sym typeface="Arial"/>
            </a:endParaRPr>
          </a:p>
          <a:p>
            <a:pPr marL="0" marR="0" lvl="0" indent="0" algn="l" rtl="0">
              <a:spcBef>
                <a:spcPts val="0"/>
              </a:spcBef>
              <a:spcAft>
                <a:spcPts val="0"/>
              </a:spcAft>
              <a:buNone/>
            </a:pPr>
            <a:endParaRPr sz="1800" dirty="0">
              <a:solidFill>
                <a:schemeClr val="dk1"/>
              </a:solidFill>
              <a:latin typeface="Arial"/>
              <a:ea typeface="Arial"/>
              <a:cs typeface="Arial"/>
              <a:sym typeface="Arial"/>
            </a:endParaRPr>
          </a:p>
        </p:txBody>
      </p:sp>
      <p:sp>
        <p:nvSpPr>
          <p:cNvPr id="14" name="Google Shape;84;p6"/>
          <p:cNvSpPr txBox="1"/>
          <p:nvPr/>
        </p:nvSpPr>
        <p:spPr>
          <a:xfrm>
            <a:off x="562975" y="1865476"/>
            <a:ext cx="5535509" cy="913495"/>
          </a:xfrm>
          <a:prstGeom prst="rect">
            <a:avLst/>
          </a:prstGeom>
          <a:noFill/>
          <a:ln>
            <a:noFill/>
          </a:ln>
        </p:spPr>
        <p:txBody>
          <a:bodyPr spcFirstLastPara="1" wrap="square" lIns="72000" tIns="45700" rIns="91425" bIns="36000" anchor="t" anchorCtr="0">
            <a:spAutoFit/>
          </a:bodyPr>
          <a:lstStyle/>
          <a:p>
            <a:pPr marL="0" marR="0" lvl="0" indent="0" algn="l" rtl="0">
              <a:spcBef>
                <a:spcPts val="0"/>
              </a:spcBef>
              <a:spcAft>
                <a:spcPts val="0"/>
              </a:spcAft>
              <a:buClr>
                <a:schemeClr val="dk1"/>
              </a:buClr>
              <a:buSzPts val="1800"/>
              <a:buFont typeface="Arial"/>
              <a:buNone/>
            </a:pPr>
            <a:endParaRPr sz="1800" dirty="0">
              <a:solidFill>
                <a:schemeClr val="dk1"/>
              </a:solidFill>
              <a:latin typeface="Arial"/>
              <a:ea typeface="Arial"/>
              <a:cs typeface="Arial"/>
              <a:sym typeface="Arial"/>
            </a:endParaRPr>
          </a:p>
          <a:p>
            <a:pPr marL="0" marR="0" lvl="0" indent="0" algn="l" rtl="0">
              <a:spcBef>
                <a:spcPts val="0"/>
              </a:spcBef>
              <a:spcAft>
                <a:spcPts val="0"/>
              </a:spcAft>
              <a:buNone/>
            </a:pPr>
            <a:endParaRPr sz="1800" dirty="0">
              <a:solidFill>
                <a:schemeClr val="dk1"/>
              </a:solidFill>
              <a:latin typeface="Arial"/>
              <a:ea typeface="Arial"/>
              <a:cs typeface="Arial"/>
              <a:sym typeface="Arial"/>
            </a:endParaRPr>
          </a:p>
          <a:p>
            <a:pPr marL="0" marR="0" lvl="0" indent="0" algn="l" rtl="0">
              <a:spcBef>
                <a:spcPts val="0"/>
              </a:spcBef>
              <a:spcAft>
                <a:spcPts val="0"/>
              </a:spcAft>
              <a:buNone/>
            </a:pPr>
            <a:r>
              <a:rPr lang="en-GB" sz="1800" dirty="0">
                <a:solidFill>
                  <a:schemeClr val="dk1"/>
                </a:solidFill>
                <a:ea typeface="Arial"/>
                <a:cs typeface="Arial"/>
                <a:sym typeface="Arial"/>
              </a:rPr>
              <a:t>Mirrors </a:t>
            </a:r>
            <a:r>
              <a:rPr lang="en-GB" sz="1800" u="sng" dirty="0">
                <a:solidFill>
                  <a:schemeClr val="dk1"/>
                </a:solidFill>
                <a:ea typeface="Arial"/>
                <a:cs typeface="Arial"/>
                <a:sym typeface="Arial"/>
              </a:rPr>
              <a:t>                  </a:t>
            </a:r>
            <a:r>
              <a:rPr lang="en-GB" sz="1800" dirty="0">
                <a:solidFill>
                  <a:schemeClr val="dk1"/>
                </a:solidFill>
                <a:ea typeface="Arial"/>
                <a:cs typeface="Arial"/>
                <a:sym typeface="Arial"/>
              </a:rPr>
              <a:t> the light.</a:t>
            </a:r>
            <a:endParaRPr dirty="0"/>
          </a:p>
        </p:txBody>
      </p:sp>
      <p:sp>
        <p:nvSpPr>
          <p:cNvPr id="15" name="Google Shape;84;p6"/>
          <p:cNvSpPr txBox="1"/>
          <p:nvPr/>
        </p:nvSpPr>
        <p:spPr>
          <a:xfrm>
            <a:off x="562975" y="2940730"/>
            <a:ext cx="5535509" cy="1529048"/>
          </a:xfrm>
          <a:prstGeom prst="rect">
            <a:avLst/>
          </a:prstGeom>
          <a:noFill/>
          <a:ln>
            <a:noFill/>
          </a:ln>
        </p:spPr>
        <p:txBody>
          <a:bodyPr spcFirstLastPara="1" wrap="square" lIns="72000" tIns="45700" rIns="91425" bIns="36000" anchor="t" anchorCtr="0">
            <a:spAutoFit/>
          </a:bodyPr>
          <a:lstStyle/>
          <a:p>
            <a:pPr marL="0" marR="0" lvl="0" indent="0" algn="l" rtl="0">
              <a:spcBef>
                <a:spcPts val="0"/>
              </a:spcBef>
              <a:spcAft>
                <a:spcPts val="0"/>
              </a:spcAft>
              <a:buNone/>
            </a:pPr>
            <a:endParaRPr sz="1100" dirty="0">
              <a:solidFill>
                <a:schemeClr val="dk1"/>
              </a:solidFill>
              <a:latin typeface="Calibri"/>
              <a:ea typeface="Calibri"/>
              <a:cs typeface="Calibri"/>
              <a:sym typeface="Calibri"/>
            </a:endParaRPr>
          </a:p>
          <a:p>
            <a:pPr marL="0" marR="0" lvl="0" indent="0" algn="l" rtl="0">
              <a:spcBef>
                <a:spcPts val="0"/>
              </a:spcBef>
              <a:spcAft>
                <a:spcPts val="0"/>
              </a:spcAft>
              <a:buNone/>
            </a:pPr>
            <a:endParaRPr sz="1100" dirty="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dirty="0">
                <a:solidFill>
                  <a:schemeClr val="dk1"/>
                </a:solidFill>
                <a:ea typeface="Arial"/>
                <a:cs typeface="Arial"/>
                <a:sym typeface="Arial"/>
              </a:rPr>
              <a:t>The pupil in your eye gets </a:t>
            </a:r>
            <a:r>
              <a:rPr lang="en-GB" sz="1800" u="sng" dirty="0">
                <a:solidFill>
                  <a:schemeClr val="dk1"/>
                </a:solidFill>
                <a:ea typeface="Arial"/>
                <a:cs typeface="Arial"/>
                <a:sym typeface="Arial"/>
              </a:rPr>
              <a:t>                </a:t>
            </a:r>
            <a:r>
              <a:rPr lang="en-GB" sz="1800" dirty="0">
                <a:solidFill>
                  <a:schemeClr val="dk1"/>
                </a:solidFill>
                <a:ea typeface="Arial"/>
                <a:cs typeface="Arial"/>
                <a:sym typeface="Arial"/>
              </a:rPr>
              <a:t> in the dark.</a:t>
            </a:r>
            <a:endParaRPr dirty="0"/>
          </a:p>
          <a:p>
            <a:pPr marL="0" marR="0" lvl="0" indent="0" algn="l" rtl="0">
              <a:spcBef>
                <a:spcPts val="0"/>
              </a:spcBef>
              <a:spcAft>
                <a:spcPts val="0"/>
              </a:spcAft>
              <a:buNone/>
            </a:pPr>
            <a:endParaRPr sz="1800" dirty="0">
              <a:solidFill>
                <a:schemeClr val="dk1"/>
              </a:solidFill>
              <a:latin typeface="Arial"/>
              <a:ea typeface="Arial"/>
              <a:cs typeface="Arial"/>
              <a:sym typeface="Arial"/>
            </a:endParaRPr>
          </a:p>
          <a:p>
            <a:pPr marL="0" marR="0" lvl="0" indent="0" algn="l" rtl="0">
              <a:spcBef>
                <a:spcPts val="0"/>
              </a:spcBef>
              <a:spcAft>
                <a:spcPts val="0"/>
              </a:spcAft>
              <a:buClr>
                <a:schemeClr val="dk1"/>
              </a:buClr>
              <a:buSzPts val="1800"/>
              <a:buFont typeface="Arial"/>
              <a:buNone/>
            </a:pPr>
            <a:endParaRPr sz="1800" dirty="0">
              <a:solidFill>
                <a:schemeClr val="dk1"/>
              </a:solidFill>
              <a:latin typeface="Arial"/>
              <a:ea typeface="Arial"/>
              <a:cs typeface="Arial"/>
              <a:sym typeface="Arial"/>
            </a:endParaRPr>
          </a:p>
          <a:p>
            <a:pPr marL="0" marR="0" lvl="0" indent="0" algn="l" rtl="0">
              <a:spcBef>
                <a:spcPts val="0"/>
              </a:spcBef>
              <a:spcAft>
                <a:spcPts val="0"/>
              </a:spcAft>
              <a:buNone/>
            </a:pPr>
            <a:endParaRPr sz="1800" dirty="0">
              <a:solidFill>
                <a:schemeClr val="dk1"/>
              </a:solidFill>
              <a:latin typeface="Arial"/>
              <a:ea typeface="Arial"/>
              <a:cs typeface="Arial"/>
              <a:sym typeface="Arial"/>
            </a:endParaRPr>
          </a:p>
        </p:txBody>
      </p:sp>
      <p:sp>
        <p:nvSpPr>
          <p:cNvPr id="16" name="Google Shape;84;p6"/>
          <p:cNvSpPr txBox="1"/>
          <p:nvPr/>
        </p:nvSpPr>
        <p:spPr>
          <a:xfrm>
            <a:off x="562975" y="3840941"/>
            <a:ext cx="5535509" cy="1467492"/>
          </a:xfrm>
          <a:prstGeom prst="rect">
            <a:avLst/>
          </a:prstGeom>
          <a:noFill/>
          <a:ln>
            <a:noFill/>
          </a:ln>
        </p:spPr>
        <p:txBody>
          <a:bodyPr spcFirstLastPara="1" wrap="square" lIns="72000" tIns="45700" rIns="91425" bIns="36000" anchor="t" anchorCtr="0">
            <a:spAutoFit/>
          </a:bodyPr>
          <a:lstStyle/>
          <a:p>
            <a:pPr marL="0" marR="0" lvl="0" indent="0" algn="l" rtl="0">
              <a:spcBef>
                <a:spcPts val="0"/>
              </a:spcBef>
              <a:spcAft>
                <a:spcPts val="0"/>
              </a:spcAft>
              <a:buNone/>
            </a:pPr>
            <a:endParaRPr sz="1800" dirty="0">
              <a:solidFill>
                <a:schemeClr val="dk1"/>
              </a:solidFill>
              <a:latin typeface="Arial"/>
              <a:ea typeface="Arial"/>
              <a:cs typeface="Arial"/>
              <a:sym typeface="Arial"/>
            </a:endParaRPr>
          </a:p>
          <a:p>
            <a:pPr marL="0" marR="0" lvl="0" indent="0" algn="l" rtl="0">
              <a:spcBef>
                <a:spcPts val="0"/>
              </a:spcBef>
              <a:spcAft>
                <a:spcPts val="0"/>
              </a:spcAft>
              <a:buNone/>
            </a:pPr>
            <a:r>
              <a:rPr lang="en-GB" sz="1800" dirty="0">
                <a:solidFill>
                  <a:schemeClr val="dk1"/>
                </a:solidFill>
                <a:ea typeface="Arial"/>
                <a:cs typeface="Arial"/>
                <a:sym typeface="Arial"/>
              </a:rPr>
              <a:t>An object that blocks the light is </a:t>
            </a:r>
            <a:r>
              <a:rPr lang="en-GB" sz="1800" u="sng" dirty="0">
                <a:solidFill>
                  <a:schemeClr val="dk1"/>
                </a:solidFill>
                <a:ea typeface="Arial"/>
                <a:cs typeface="Arial"/>
                <a:sym typeface="Arial"/>
              </a:rPr>
              <a:t>                  </a:t>
            </a:r>
            <a:r>
              <a:rPr lang="en-GB" sz="1800" dirty="0">
                <a:solidFill>
                  <a:schemeClr val="dk1"/>
                </a:solidFill>
                <a:ea typeface="Arial"/>
                <a:cs typeface="Arial"/>
                <a:sym typeface="Arial"/>
              </a:rPr>
              <a:t>. </a:t>
            </a:r>
            <a:endParaRPr sz="1100" dirty="0">
              <a:solidFill>
                <a:schemeClr val="dk1"/>
              </a:solidFill>
              <a:ea typeface="Calibri"/>
              <a:cs typeface="Calibri"/>
              <a:sym typeface="Calibri"/>
            </a:endParaRPr>
          </a:p>
          <a:p>
            <a:pPr marL="0" marR="0" lvl="0" indent="0" algn="l" rtl="0">
              <a:spcBef>
                <a:spcPts val="0"/>
              </a:spcBef>
              <a:spcAft>
                <a:spcPts val="0"/>
              </a:spcAft>
              <a:buNone/>
            </a:pPr>
            <a:endParaRPr sz="1800" dirty="0">
              <a:solidFill>
                <a:schemeClr val="dk1"/>
              </a:solidFill>
              <a:ea typeface="Arial"/>
              <a:cs typeface="Arial"/>
              <a:sym typeface="Arial"/>
            </a:endParaRPr>
          </a:p>
          <a:p>
            <a:pPr marL="0" marR="0" lvl="0" indent="0" algn="l" rtl="0">
              <a:spcBef>
                <a:spcPts val="0"/>
              </a:spcBef>
              <a:spcAft>
                <a:spcPts val="0"/>
              </a:spcAft>
              <a:buClr>
                <a:schemeClr val="dk1"/>
              </a:buClr>
              <a:buSzPts val="1800"/>
              <a:buFont typeface="Arial"/>
              <a:buNone/>
            </a:pPr>
            <a:endParaRPr sz="1800" dirty="0">
              <a:solidFill>
                <a:schemeClr val="dk1"/>
              </a:solidFill>
              <a:latin typeface="Arial"/>
              <a:ea typeface="Arial"/>
              <a:cs typeface="Arial"/>
              <a:sym typeface="Arial"/>
            </a:endParaRPr>
          </a:p>
          <a:p>
            <a:pPr marL="0" marR="0" lvl="0" indent="0" algn="l" rtl="0">
              <a:spcBef>
                <a:spcPts val="0"/>
              </a:spcBef>
              <a:spcAft>
                <a:spcPts val="0"/>
              </a:spcAft>
              <a:buNone/>
            </a:pPr>
            <a:endParaRPr sz="1800"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620096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500"/>
                                        <p:tgtEl>
                                          <p:spTgt spid="16"/>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fade">
                                      <p:cBhvr>
                                        <p:cTn id="47" dur="500"/>
                                        <p:tgtEl>
                                          <p:spTgt spid="4"/>
                                        </p:tgtEl>
                                      </p:cBhvr>
                                    </p:animEffect>
                                  </p:childTnLst>
                                </p:cTn>
                              </p:par>
                              <p:par>
                                <p:cTn id="48" presetID="10" presetClass="entr" presetSubtype="0" fill="hold" nodeType="with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fade">
                                      <p:cBhvr>
                                        <p:cTn id="50" dur="500"/>
                                        <p:tgtEl>
                                          <p:spTgt spid="5"/>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fade">
                                      <p:cBhvr>
                                        <p:cTn id="53" dur="500"/>
                                        <p:tgtEl>
                                          <p:spTgt spid="6"/>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3"/>
                                        </p:tgtEl>
                                        <p:attrNameLst>
                                          <p:attrName>style.visibility</p:attrName>
                                        </p:attrNameLst>
                                      </p:cBhvr>
                                      <p:to>
                                        <p:strVal val="visible"/>
                                      </p:to>
                                    </p:set>
                                    <p:animEffect transition="in" filter="fade">
                                      <p:cBhvr>
                                        <p:cTn id="5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5739791" y="2888478"/>
            <a:ext cx="2476193" cy="1187865"/>
          </a:xfrm>
          <a:prstGeom prst="rect">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3263598" y="4076343"/>
            <a:ext cx="2476193" cy="910135"/>
          </a:xfrm>
          <a:prstGeom prst="rect">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779754" y="4076343"/>
            <a:ext cx="2476193" cy="910135"/>
          </a:xfrm>
          <a:prstGeom prst="rect">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779754" y="2888478"/>
            <a:ext cx="2476193" cy="1187865"/>
          </a:xfrm>
          <a:prstGeom prst="rect">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779755" y="1965533"/>
            <a:ext cx="2476193" cy="922946"/>
          </a:xfrm>
          <a:prstGeom prst="rect">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457198" y="361449"/>
            <a:ext cx="8220075" cy="994306"/>
          </a:xfrm>
        </p:spPr>
        <p:txBody>
          <a:bodyPr/>
          <a:lstStyle/>
          <a:p>
            <a:r>
              <a:rPr lang="en-GB" sz="3600" spc="-100" dirty="0">
                <a:solidFill>
                  <a:schemeClr val="tx1"/>
                </a:solidFill>
              </a:rPr>
              <a:t>Escape the Lighthouse – Clue 3</a:t>
            </a:r>
            <a:endParaRPr lang="en-GB" sz="3600" dirty="0"/>
          </a:p>
        </p:txBody>
      </p:sp>
      <p:sp>
        <p:nvSpPr>
          <p:cNvPr id="3" name="Rectangle 2"/>
          <p:cNvSpPr/>
          <p:nvPr/>
        </p:nvSpPr>
        <p:spPr>
          <a:xfrm>
            <a:off x="710229" y="5092117"/>
            <a:ext cx="7703929" cy="110105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902605" y="5243120"/>
            <a:ext cx="6262650" cy="827799"/>
          </a:xfrm>
          <a:prstGeom prst="rect">
            <a:avLst/>
          </a:prstGeom>
          <a:solidFill>
            <a:srgbClr val="0057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bg1"/>
                </a:solidFill>
              </a:rPr>
              <a:t>There are five ways we can protect ourselves from the sun. The third digit on the keypad is 5.</a:t>
            </a:r>
            <a:endParaRPr lang="en-GB"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85926" y="5243121"/>
            <a:ext cx="277726" cy="827798"/>
          </a:xfrm>
          <a:prstGeom prst="rect">
            <a:avLst/>
          </a:prstGeom>
        </p:spPr>
      </p:pic>
      <p:sp>
        <p:nvSpPr>
          <p:cNvPr id="6" name="Rectangle 5"/>
          <p:cNvSpPr/>
          <p:nvPr/>
        </p:nvSpPr>
        <p:spPr>
          <a:xfrm>
            <a:off x="7684323" y="5303396"/>
            <a:ext cx="539314" cy="707246"/>
          </a:xfrm>
          <a:prstGeom prst="rect">
            <a:avLst/>
          </a:prstGeom>
          <a:solidFill>
            <a:schemeClr val="bg1"/>
          </a:solidFill>
          <a:ln>
            <a:solidFill>
              <a:srgbClr val="0057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rgbClr val="005722"/>
                </a:solidFill>
              </a:rPr>
              <a:t>5</a:t>
            </a:r>
          </a:p>
        </p:txBody>
      </p:sp>
      <p:sp>
        <p:nvSpPr>
          <p:cNvPr id="7" name="TextBox 6"/>
          <p:cNvSpPr txBox="1"/>
          <p:nvPr/>
        </p:nvSpPr>
        <p:spPr>
          <a:xfrm>
            <a:off x="710229" y="1473201"/>
            <a:ext cx="7368369" cy="636516"/>
          </a:xfrm>
          <a:prstGeom prst="rect">
            <a:avLst/>
          </a:prstGeom>
          <a:noFill/>
        </p:spPr>
        <p:txBody>
          <a:bodyPr wrap="square" lIns="72000" bIns="36000" rtlCol="0">
            <a:spAutoFit/>
          </a:bodyPr>
          <a:lstStyle/>
          <a:p>
            <a:pPr>
              <a:lnSpc>
                <a:spcPct val="100000"/>
              </a:lnSpc>
              <a:spcBef>
                <a:spcPct val="0"/>
              </a:spcBef>
              <a:buFont typeface="Arial" panose="020B0604020202020204" pitchFamily="34" charset="0"/>
              <a:buNone/>
            </a:pPr>
            <a:r>
              <a:rPr lang="en-GB" altLang="en-US" dirty="0"/>
              <a:t>How many ways can we protect ourselves from the sun?</a:t>
            </a:r>
          </a:p>
          <a:p>
            <a:endParaRPr lang="en-GB" dirty="0"/>
          </a:p>
        </p:txBody>
      </p:sp>
      <p:graphicFrame>
        <p:nvGraphicFramePr>
          <p:cNvPr id="10" name="Table 9"/>
          <p:cNvGraphicFramePr>
            <a:graphicFrameLocks noGrp="1"/>
          </p:cNvGraphicFramePr>
          <p:nvPr>
            <p:extLst>
              <p:ext uri="{D42A27DB-BD31-4B8C-83A1-F6EECF244321}">
                <p14:modId xmlns:p14="http://schemas.microsoft.com/office/powerpoint/2010/main" val="2478606790"/>
              </p:ext>
            </p:extLst>
          </p:nvPr>
        </p:nvGraphicFramePr>
        <p:xfrm>
          <a:off x="779753" y="1970971"/>
          <a:ext cx="7443882" cy="3017520"/>
        </p:xfrm>
        <a:graphic>
          <a:graphicData uri="http://schemas.openxmlformats.org/drawingml/2006/table">
            <a:tbl>
              <a:tblPr firstRow="1" bandRow="1">
                <a:tableStyleId>{D7AC3CCA-C797-4891-BE02-D94E43425B78}</a:tableStyleId>
              </a:tblPr>
              <a:tblGrid>
                <a:gridCol w="2481294">
                  <a:extLst>
                    <a:ext uri="{9D8B030D-6E8A-4147-A177-3AD203B41FA5}">
                      <a16:colId xmlns:a16="http://schemas.microsoft.com/office/drawing/2014/main" val="1804026747"/>
                    </a:ext>
                  </a:extLst>
                </a:gridCol>
                <a:gridCol w="2481294">
                  <a:extLst>
                    <a:ext uri="{9D8B030D-6E8A-4147-A177-3AD203B41FA5}">
                      <a16:colId xmlns:a16="http://schemas.microsoft.com/office/drawing/2014/main" val="1146693090"/>
                    </a:ext>
                  </a:extLst>
                </a:gridCol>
                <a:gridCol w="2481294">
                  <a:extLst>
                    <a:ext uri="{9D8B030D-6E8A-4147-A177-3AD203B41FA5}">
                      <a16:colId xmlns:a16="http://schemas.microsoft.com/office/drawing/2014/main" val="249351825"/>
                    </a:ext>
                  </a:extLst>
                </a:gridCol>
              </a:tblGrid>
              <a:tr h="827633">
                <a:tc>
                  <a:txBody>
                    <a:bodyPr/>
                    <a:lstStyle/>
                    <a:p>
                      <a:pPr algn="ctr"/>
                      <a:endParaRPr lang="en-GB" b="0" dirty="0"/>
                    </a:p>
                    <a:p>
                      <a:pPr algn="ctr"/>
                      <a:r>
                        <a:rPr lang="en-GB" b="0" dirty="0"/>
                        <a:t>wear sunglasses</a:t>
                      </a:r>
                    </a:p>
                  </a:txBody>
                  <a:tcP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1800" b="0" kern="1200" dirty="0">
                        <a:solidFill>
                          <a:schemeClr val="tx1"/>
                        </a:solidFill>
                        <a:effectLst/>
                        <a:latin typeface="+mn-lt"/>
                        <a:ea typeface="+mn-ea"/>
                        <a:cs typeface="+mn-cs"/>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GB" sz="1800" b="0" kern="1200" dirty="0">
                          <a:solidFill>
                            <a:schemeClr val="tx1"/>
                          </a:solidFill>
                          <a:effectLst/>
                          <a:latin typeface="+mn-lt"/>
                          <a:ea typeface="+mn-ea"/>
                          <a:cs typeface="+mn-cs"/>
                        </a:rPr>
                        <a:t>wear a pair of flippers</a:t>
                      </a:r>
                      <a:endParaRPr lang="en-GB" sz="1800" b="0" dirty="0"/>
                    </a:p>
                    <a:p>
                      <a:pPr algn="ctr"/>
                      <a:endParaRPr lang="en-GB" b="0" dirty="0"/>
                    </a:p>
                  </a:txBody>
                  <a:tcP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1800" b="0" kern="1200" dirty="0">
                        <a:solidFill>
                          <a:schemeClr val="tx1"/>
                        </a:solidFill>
                        <a:effectLst/>
                        <a:latin typeface="+mn-lt"/>
                        <a:ea typeface="+mn-ea"/>
                        <a:cs typeface="+mn-cs"/>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GB" sz="1800" b="0" kern="1200" dirty="0">
                          <a:solidFill>
                            <a:schemeClr val="tx1"/>
                          </a:solidFill>
                          <a:effectLst/>
                          <a:latin typeface="+mn-lt"/>
                          <a:ea typeface="+mn-ea"/>
                          <a:cs typeface="+mn-cs"/>
                        </a:rPr>
                        <a:t>lie in the sun</a:t>
                      </a:r>
                      <a:endParaRPr lang="en-GB" sz="1800" b="0" dirty="0"/>
                    </a:p>
                    <a:p>
                      <a:pPr algn="ctr"/>
                      <a:endParaRPr lang="en-GB" b="0" dirty="0"/>
                    </a:p>
                  </a:txBody>
                  <a:tcPr>
                    <a:noFill/>
                  </a:tcPr>
                </a:tc>
                <a:extLst>
                  <a:ext uri="{0D108BD9-81ED-4DB2-BD59-A6C34878D82A}">
                    <a16:rowId xmlns:a16="http://schemas.microsoft.com/office/drawing/2014/main" val="1569900613"/>
                  </a:ext>
                </a:extLst>
              </a:tr>
              <a:tr h="101862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1800" b="0" kern="1200" dirty="0">
                        <a:solidFill>
                          <a:schemeClr val="tx1"/>
                        </a:solidFill>
                        <a:effectLst/>
                        <a:latin typeface="+mn-lt"/>
                        <a:ea typeface="+mn-ea"/>
                        <a:cs typeface="+mn-cs"/>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GB" sz="1800" b="0" kern="1200" dirty="0">
                          <a:solidFill>
                            <a:schemeClr val="tx1"/>
                          </a:solidFill>
                          <a:effectLst/>
                          <a:latin typeface="+mn-lt"/>
                          <a:ea typeface="+mn-ea"/>
                          <a:cs typeface="+mn-cs"/>
                        </a:rPr>
                        <a:t>cover our shoulders when we are outside</a:t>
                      </a:r>
                      <a:endParaRPr lang="en-GB" sz="1800" b="0" dirty="0"/>
                    </a:p>
                    <a:p>
                      <a:pPr algn="ctr"/>
                      <a:endParaRPr lang="en-GB" b="0" dirty="0"/>
                    </a:p>
                  </a:txBody>
                  <a:tcP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1800" b="0" kern="1200" dirty="0">
                        <a:solidFill>
                          <a:schemeClr val="tx1"/>
                        </a:solidFill>
                        <a:effectLst/>
                        <a:latin typeface="+mn-lt"/>
                        <a:ea typeface="+mn-ea"/>
                        <a:cs typeface="+mn-cs"/>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GB" sz="1800" b="0" kern="1200" dirty="0">
                          <a:solidFill>
                            <a:schemeClr val="tx1"/>
                          </a:solidFill>
                          <a:effectLst/>
                          <a:latin typeface="+mn-lt"/>
                          <a:ea typeface="+mn-ea"/>
                          <a:cs typeface="+mn-cs"/>
                        </a:rPr>
                        <a:t>eat more bananas</a:t>
                      </a:r>
                      <a:endParaRPr lang="en-GB" sz="1800" b="0" dirty="0"/>
                    </a:p>
                    <a:p>
                      <a:pPr algn="ctr"/>
                      <a:endParaRPr lang="en-GB" b="0" dirty="0"/>
                    </a:p>
                  </a:txBody>
                  <a:tcP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1800" b="0" kern="1200" dirty="0">
                        <a:solidFill>
                          <a:schemeClr val="tx1"/>
                        </a:solidFill>
                        <a:effectLst/>
                        <a:latin typeface="+mn-lt"/>
                        <a:ea typeface="+mn-ea"/>
                        <a:cs typeface="+mn-cs"/>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GB" sz="1800" b="0" kern="1200" dirty="0">
                          <a:solidFill>
                            <a:schemeClr val="tx1"/>
                          </a:solidFill>
                          <a:effectLst/>
                          <a:latin typeface="+mn-lt"/>
                          <a:ea typeface="+mn-ea"/>
                          <a:cs typeface="+mn-cs"/>
                        </a:rPr>
                        <a:t>stay indoors when the sun is at its hottest</a:t>
                      </a:r>
                      <a:endParaRPr lang="en-GB" sz="1800" b="0" dirty="0"/>
                    </a:p>
                    <a:p>
                      <a:pPr algn="ctr"/>
                      <a:endParaRPr lang="en-GB" b="0" dirty="0"/>
                    </a:p>
                  </a:txBody>
                  <a:tcPr>
                    <a:noFill/>
                  </a:tcPr>
                </a:tc>
                <a:extLst>
                  <a:ext uri="{0D108BD9-81ED-4DB2-BD59-A6C34878D82A}">
                    <a16:rowId xmlns:a16="http://schemas.microsoft.com/office/drawing/2014/main" val="3365470409"/>
                  </a:ext>
                </a:extLst>
              </a:tr>
              <a:tr h="636641">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1800" b="0" kern="1200" dirty="0">
                        <a:solidFill>
                          <a:schemeClr val="tx1"/>
                        </a:solidFill>
                        <a:effectLst/>
                        <a:latin typeface="+mn-lt"/>
                        <a:ea typeface="+mn-ea"/>
                        <a:cs typeface="+mn-cs"/>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GB" sz="1800" b="0" kern="1200" dirty="0">
                          <a:solidFill>
                            <a:schemeClr val="tx1"/>
                          </a:solidFill>
                          <a:effectLst/>
                          <a:latin typeface="+mn-lt"/>
                          <a:ea typeface="+mn-ea"/>
                          <a:cs typeface="+mn-cs"/>
                        </a:rPr>
                        <a:t>wear a hat</a:t>
                      </a:r>
                      <a:endParaRPr lang="en-GB" sz="1800" b="0" dirty="0"/>
                    </a:p>
                    <a:p>
                      <a:pPr algn="ctr"/>
                      <a:endParaRPr lang="en-GB" b="0" dirty="0"/>
                    </a:p>
                  </a:txBody>
                  <a:tcP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1800" b="0" kern="1200" dirty="0">
                        <a:solidFill>
                          <a:schemeClr val="tx1"/>
                        </a:solidFill>
                        <a:effectLst/>
                        <a:latin typeface="+mn-lt"/>
                        <a:ea typeface="+mn-ea"/>
                        <a:cs typeface="+mn-cs"/>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GB" sz="1800" b="0" kern="1200" dirty="0">
                          <a:solidFill>
                            <a:schemeClr val="tx1"/>
                          </a:solidFill>
                          <a:effectLst/>
                          <a:latin typeface="+mn-lt"/>
                          <a:ea typeface="+mn-ea"/>
                          <a:cs typeface="+mn-cs"/>
                        </a:rPr>
                        <a:t>sit in the shade</a:t>
                      </a:r>
                      <a:endParaRPr lang="en-GB" sz="1800" b="0" dirty="0"/>
                    </a:p>
                    <a:p>
                      <a:pPr algn="ctr"/>
                      <a:endParaRPr lang="en-GB" b="0" dirty="0"/>
                    </a:p>
                  </a:txBody>
                  <a:tcP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1800" b="0" kern="1200" dirty="0">
                        <a:solidFill>
                          <a:schemeClr val="tx1"/>
                        </a:solidFill>
                        <a:effectLst/>
                        <a:latin typeface="+mn-lt"/>
                        <a:ea typeface="+mn-ea"/>
                        <a:cs typeface="+mn-cs"/>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GB" sz="1800" b="0" kern="1200" dirty="0">
                          <a:solidFill>
                            <a:schemeClr val="tx1"/>
                          </a:solidFill>
                          <a:effectLst/>
                          <a:latin typeface="+mn-lt"/>
                          <a:ea typeface="+mn-ea"/>
                          <a:cs typeface="+mn-cs"/>
                        </a:rPr>
                        <a:t>drink milk</a:t>
                      </a:r>
                      <a:endParaRPr lang="en-GB" sz="1800" b="0" dirty="0"/>
                    </a:p>
                    <a:p>
                      <a:pPr algn="ctr"/>
                      <a:endParaRPr lang="en-GB" b="0" dirty="0"/>
                    </a:p>
                  </a:txBody>
                  <a:tcPr>
                    <a:noFill/>
                  </a:tcPr>
                </a:tc>
                <a:extLst>
                  <a:ext uri="{0D108BD9-81ED-4DB2-BD59-A6C34878D82A}">
                    <a16:rowId xmlns:a16="http://schemas.microsoft.com/office/drawing/2014/main" val="449024115"/>
                  </a:ext>
                </a:extLst>
              </a:tr>
            </a:tbl>
          </a:graphicData>
        </a:graphic>
      </p:graphicFrame>
    </p:spTree>
    <p:extLst>
      <p:ext uri="{BB962C8B-B14F-4D97-AF65-F5344CB8AC3E}">
        <p14:creationId xmlns:p14="http://schemas.microsoft.com/office/powerpoint/2010/main" val="3432947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500"/>
                            </p:stCondLst>
                            <p:childTnLst>
                              <p:par>
                                <p:cTn id="19" presetID="10" presetClass="entr" presetSubtype="0" fill="hold" grpId="0" nodeType="afterEffect">
                                  <p:stCondLst>
                                    <p:cond delay="15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childTnLst>
                                </p:cTn>
                              </p:par>
                            </p:childTnLst>
                          </p:cTn>
                        </p:par>
                        <p:par>
                          <p:cTn id="22" fill="hold">
                            <p:stCondLst>
                              <p:cond delay="1150"/>
                            </p:stCondLst>
                            <p:childTnLst>
                              <p:par>
                                <p:cTn id="23" presetID="10" presetClass="entr" presetSubtype="0" fill="hold" grpId="0" nodeType="afterEffect">
                                  <p:stCondLst>
                                    <p:cond delay="15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childTnLst>
                                </p:cTn>
                              </p:par>
                            </p:childTnLst>
                          </p:cTn>
                        </p:par>
                        <p:par>
                          <p:cTn id="26" fill="hold">
                            <p:stCondLst>
                              <p:cond delay="1800"/>
                            </p:stCondLst>
                            <p:childTnLst>
                              <p:par>
                                <p:cTn id="27" presetID="10" presetClass="entr" presetSubtype="0" fill="hold" grpId="0" nodeType="afterEffect">
                                  <p:stCondLst>
                                    <p:cond delay="15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500"/>
                                        <p:tgtEl>
                                          <p:spTgt spid="16"/>
                                        </p:tgtEl>
                                      </p:cBhvr>
                                    </p:animEffect>
                                  </p:childTnLst>
                                </p:cTn>
                              </p:par>
                            </p:childTnLst>
                          </p:cTn>
                        </p:par>
                        <p:par>
                          <p:cTn id="30" fill="hold">
                            <p:stCondLst>
                              <p:cond delay="2450"/>
                            </p:stCondLst>
                            <p:childTnLst>
                              <p:par>
                                <p:cTn id="31" presetID="10" presetClass="entr" presetSubtype="0" fill="hold" grpId="0" nodeType="afterEffect">
                                  <p:stCondLst>
                                    <p:cond delay="150"/>
                                  </p:stCondLst>
                                  <p:childTnLst>
                                    <p:set>
                                      <p:cBhvr>
                                        <p:cTn id="32" dur="1" fill="hold">
                                          <p:stCondLst>
                                            <p:cond delay="0"/>
                                          </p:stCondLst>
                                        </p:cTn>
                                        <p:tgtEl>
                                          <p:spTgt spid="17"/>
                                        </p:tgtEl>
                                        <p:attrNameLst>
                                          <p:attrName>style.visibility</p:attrName>
                                        </p:attrNameLst>
                                      </p:cBhvr>
                                      <p:to>
                                        <p:strVal val="visible"/>
                                      </p:to>
                                    </p:set>
                                    <p:animEffect transition="in" filter="fade">
                                      <p:cBhvr>
                                        <p:cTn id="33" dur="500"/>
                                        <p:tgtEl>
                                          <p:spTgt spid="17"/>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3"/>
                                        </p:tgtEl>
                                        <p:attrNameLst>
                                          <p:attrName>style.visibility</p:attrName>
                                        </p:attrNameLst>
                                      </p:cBhvr>
                                      <p:to>
                                        <p:strVal val="visible"/>
                                      </p:to>
                                    </p:set>
                                    <p:animEffect transition="in" filter="fade">
                                      <p:cBhvr>
                                        <p:cTn id="38" dur="500"/>
                                        <p:tgtEl>
                                          <p:spTgt spid="3"/>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fade">
                                      <p:cBhvr>
                                        <p:cTn id="41" dur="500"/>
                                        <p:tgtEl>
                                          <p:spTgt spid="4"/>
                                        </p:tgtEl>
                                      </p:cBhvr>
                                    </p:animEffect>
                                  </p:childTnLst>
                                </p:cTn>
                              </p:par>
                              <p:par>
                                <p:cTn id="42" presetID="10" presetClass="entr" presetSubtype="0" fill="hold" nodeType="withEffect">
                                  <p:stCondLst>
                                    <p:cond delay="0"/>
                                  </p:stCondLst>
                                  <p:childTnLst>
                                    <p:set>
                                      <p:cBhvr>
                                        <p:cTn id="43" dur="1" fill="hold">
                                          <p:stCondLst>
                                            <p:cond delay="0"/>
                                          </p:stCondLst>
                                        </p:cTn>
                                        <p:tgtEl>
                                          <p:spTgt spid="5"/>
                                        </p:tgtEl>
                                        <p:attrNameLst>
                                          <p:attrName>style.visibility</p:attrName>
                                        </p:attrNameLst>
                                      </p:cBhvr>
                                      <p:to>
                                        <p:strVal val="visible"/>
                                      </p:to>
                                    </p:set>
                                    <p:animEffect transition="in" filter="fade">
                                      <p:cBhvr>
                                        <p:cTn id="44" dur="500"/>
                                        <p:tgtEl>
                                          <p:spTgt spid="5"/>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fade">
                                      <p:cBhvr>
                                        <p:cTn id="4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6" grpId="0" animBg="1"/>
      <p:bldP spid="15" grpId="0" animBg="1"/>
      <p:bldP spid="14" grpId="0" animBg="1"/>
      <p:bldP spid="8" grpId="0" animBg="1"/>
      <p:bldP spid="3" grpId="0" animBg="1"/>
      <p:bldP spid="4" grpId="0" animBg="1"/>
      <p:bldP spid="6" grpId="0" animBg="1"/>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285948"/>
            <a:ext cx="8220075" cy="994306"/>
          </a:xfrm>
        </p:spPr>
        <p:txBody>
          <a:bodyPr/>
          <a:lstStyle/>
          <a:p>
            <a:r>
              <a:rPr lang="en-GB" sz="3600" spc="-100" dirty="0">
                <a:solidFill>
                  <a:schemeClr val="tx1"/>
                </a:solidFill>
              </a:rPr>
              <a:t>Escape the Lighthouse – Clue 4</a:t>
            </a:r>
            <a:endParaRPr lang="en-GB" sz="3600" dirty="0"/>
          </a:p>
        </p:txBody>
      </p:sp>
      <p:sp>
        <p:nvSpPr>
          <p:cNvPr id="3" name="Rectangle 2"/>
          <p:cNvSpPr/>
          <p:nvPr/>
        </p:nvSpPr>
        <p:spPr>
          <a:xfrm>
            <a:off x="710229" y="5092117"/>
            <a:ext cx="7703929" cy="110105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902605" y="5243120"/>
            <a:ext cx="6262650" cy="827799"/>
          </a:xfrm>
          <a:prstGeom prst="rect">
            <a:avLst/>
          </a:prstGeom>
          <a:solidFill>
            <a:srgbClr val="0057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bg1"/>
                </a:solidFill>
              </a:rPr>
              <a:t>There are three statements that are false so the </a:t>
            </a:r>
            <a:r>
              <a:rPr lang="en-GB" dirty="0"/>
              <a:t>fourth</a:t>
            </a:r>
            <a:r>
              <a:rPr lang="en-GB" altLang="en-US" dirty="0">
                <a:solidFill>
                  <a:schemeClr val="bg1"/>
                </a:solidFill>
              </a:rPr>
              <a:t> digit on the keypad is 3.</a:t>
            </a:r>
            <a:endParaRPr lang="en-GB" altLang="en-US" sz="2800" dirty="0">
              <a:solidFill>
                <a:schemeClr val="bg1"/>
              </a:solid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85926" y="5243121"/>
            <a:ext cx="277726" cy="827798"/>
          </a:xfrm>
          <a:prstGeom prst="rect">
            <a:avLst/>
          </a:prstGeom>
        </p:spPr>
      </p:pic>
      <p:sp>
        <p:nvSpPr>
          <p:cNvPr id="6" name="Rectangle 5"/>
          <p:cNvSpPr/>
          <p:nvPr/>
        </p:nvSpPr>
        <p:spPr>
          <a:xfrm>
            <a:off x="7684323" y="5303396"/>
            <a:ext cx="539314" cy="707246"/>
          </a:xfrm>
          <a:prstGeom prst="rect">
            <a:avLst/>
          </a:prstGeom>
          <a:solidFill>
            <a:schemeClr val="bg1"/>
          </a:solidFill>
          <a:ln>
            <a:solidFill>
              <a:srgbClr val="0057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rgbClr val="005722"/>
                </a:solidFill>
              </a:rPr>
              <a:t>3</a:t>
            </a:r>
          </a:p>
        </p:txBody>
      </p:sp>
      <p:sp>
        <p:nvSpPr>
          <p:cNvPr id="7" name="TextBox 6"/>
          <p:cNvSpPr txBox="1"/>
          <p:nvPr/>
        </p:nvSpPr>
        <p:spPr>
          <a:xfrm>
            <a:off x="585611" y="1082116"/>
            <a:ext cx="7368369" cy="636516"/>
          </a:xfrm>
          <a:prstGeom prst="rect">
            <a:avLst/>
          </a:prstGeom>
          <a:noFill/>
        </p:spPr>
        <p:txBody>
          <a:bodyPr wrap="square" lIns="72000" bIns="36000" rtlCol="0">
            <a:spAutoFit/>
          </a:bodyPr>
          <a:lstStyle/>
          <a:p>
            <a:pPr>
              <a:lnSpc>
                <a:spcPct val="100000"/>
              </a:lnSpc>
              <a:spcBef>
                <a:spcPct val="0"/>
              </a:spcBef>
              <a:buFontTx/>
              <a:buNone/>
            </a:pPr>
            <a:r>
              <a:rPr lang="en-GB" altLang="en-US" dirty="0"/>
              <a:t>Are these statements about objects and light, true or false?</a:t>
            </a:r>
          </a:p>
          <a:p>
            <a:endParaRPr lang="en-GB" dirty="0"/>
          </a:p>
        </p:txBody>
      </p:sp>
      <p:graphicFrame>
        <p:nvGraphicFramePr>
          <p:cNvPr id="8" name="Table 7"/>
          <p:cNvGraphicFramePr>
            <a:graphicFrameLocks noGrp="1"/>
          </p:cNvGraphicFramePr>
          <p:nvPr>
            <p:extLst>
              <p:ext uri="{D42A27DB-BD31-4B8C-83A1-F6EECF244321}">
                <p14:modId xmlns:p14="http://schemas.microsoft.com/office/powerpoint/2010/main" val="4178067538"/>
              </p:ext>
            </p:extLst>
          </p:nvPr>
        </p:nvGraphicFramePr>
        <p:xfrm>
          <a:off x="635945" y="1473202"/>
          <a:ext cx="7838154" cy="3566105"/>
        </p:xfrm>
        <a:graphic>
          <a:graphicData uri="http://schemas.openxmlformats.org/drawingml/2006/table">
            <a:tbl>
              <a:tblPr firstRow="1" bandRow="1">
                <a:tableStyleId>{D7AC3CCA-C797-4891-BE02-D94E43425B78}</a:tableStyleId>
              </a:tblPr>
              <a:tblGrid>
                <a:gridCol w="6334056">
                  <a:extLst>
                    <a:ext uri="{9D8B030D-6E8A-4147-A177-3AD203B41FA5}">
                      <a16:colId xmlns:a16="http://schemas.microsoft.com/office/drawing/2014/main" val="3124322799"/>
                    </a:ext>
                  </a:extLst>
                </a:gridCol>
                <a:gridCol w="748112">
                  <a:extLst>
                    <a:ext uri="{9D8B030D-6E8A-4147-A177-3AD203B41FA5}">
                      <a16:colId xmlns:a16="http://schemas.microsoft.com/office/drawing/2014/main" val="2678569602"/>
                    </a:ext>
                  </a:extLst>
                </a:gridCol>
                <a:gridCol w="755986">
                  <a:extLst>
                    <a:ext uri="{9D8B030D-6E8A-4147-A177-3AD203B41FA5}">
                      <a16:colId xmlns:a16="http://schemas.microsoft.com/office/drawing/2014/main" val="3047740355"/>
                    </a:ext>
                  </a:extLst>
                </a:gridCol>
              </a:tblGrid>
              <a:tr h="293839">
                <a:tc>
                  <a:txBody>
                    <a:bodyPr/>
                    <a:lstStyle/>
                    <a:p>
                      <a:endParaRPr lang="en-GB" sz="1800" dirty="0"/>
                    </a:p>
                  </a:txBody>
                  <a:tcPr marL="91423" marR="91423" marT="45712" marB="45712">
                    <a:solidFill>
                      <a:schemeClr val="bg1"/>
                    </a:solidFill>
                  </a:tcPr>
                </a:tc>
                <a:tc>
                  <a:txBody>
                    <a:bodyPr/>
                    <a:lstStyle/>
                    <a:p>
                      <a:r>
                        <a:rPr lang="en-GB" sz="1400" dirty="0"/>
                        <a:t>True</a:t>
                      </a:r>
                    </a:p>
                  </a:txBody>
                  <a:tcPr marL="91423" marR="91423" marT="45712" marB="45712">
                    <a:solidFill>
                      <a:schemeClr val="bg1"/>
                    </a:solidFill>
                  </a:tcPr>
                </a:tc>
                <a:tc>
                  <a:txBody>
                    <a:bodyPr/>
                    <a:lstStyle/>
                    <a:p>
                      <a:r>
                        <a:rPr lang="en-GB" sz="1400" dirty="0"/>
                        <a:t>False</a:t>
                      </a:r>
                    </a:p>
                  </a:txBody>
                  <a:tcPr marL="91423" marR="91423" marT="45712" marB="45712">
                    <a:solidFill>
                      <a:schemeClr val="bg1"/>
                    </a:solidFill>
                  </a:tcPr>
                </a:tc>
                <a:extLst>
                  <a:ext uri="{0D108BD9-81ED-4DB2-BD59-A6C34878D82A}">
                    <a16:rowId xmlns:a16="http://schemas.microsoft.com/office/drawing/2014/main" val="87841901"/>
                  </a:ext>
                </a:extLst>
              </a:tr>
              <a:tr h="49015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kern="1200" dirty="0">
                          <a:solidFill>
                            <a:schemeClr val="tx1"/>
                          </a:solidFill>
                          <a:effectLst/>
                          <a:latin typeface="+mn-lt"/>
                          <a:ea typeface="+mn-ea"/>
                          <a:cs typeface="+mn-cs"/>
                        </a:rPr>
                        <a:t>When light shines on a smooth surface, it is reflected.</a:t>
                      </a:r>
                      <a:endParaRPr lang="en-GB" sz="1600" dirty="0"/>
                    </a:p>
                    <a:p>
                      <a:endParaRPr lang="en-GB" sz="1800" dirty="0"/>
                    </a:p>
                  </a:txBody>
                  <a:tcPr marL="91423" marR="91423" marT="45712" marB="45712">
                    <a:solidFill>
                      <a:schemeClr val="bg1"/>
                    </a:solidFill>
                  </a:tcPr>
                </a:tc>
                <a:tc>
                  <a:txBody>
                    <a:bodyPr/>
                    <a:lstStyle/>
                    <a:p>
                      <a:endParaRPr lang="en-GB" sz="1800" dirty="0"/>
                    </a:p>
                  </a:txBody>
                  <a:tcPr marL="91423" marR="91423" marT="45712" marB="45712">
                    <a:solidFill>
                      <a:schemeClr val="bg1"/>
                    </a:solidFill>
                  </a:tcPr>
                </a:tc>
                <a:tc>
                  <a:txBody>
                    <a:bodyPr/>
                    <a:lstStyle/>
                    <a:p>
                      <a:endParaRPr lang="en-GB" sz="1800" dirty="0"/>
                    </a:p>
                  </a:txBody>
                  <a:tcPr marL="91423" marR="91423" marT="45712" marB="45712">
                    <a:solidFill>
                      <a:schemeClr val="bg1"/>
                    </a:solidFill>
                  </a:tcPr>
                </a:tc>
                <a:extLst>
                  <a:ext uri="{0D108BD9-81ED-4DB2-BD59-A6C34878D82A}">
                    <a16:rowId xmlns:a16="http://schemas.microsoft.com/office/drawing/2014/main" val="3489038242"/>
                  </a:ext>
                </a:extLst>
              </a:tr>
              <a:tr h="50598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kern="1200" dirty="0">
                          <a:solidFill>
                            <a:schemeClr val="tx1"/>
                          </a:solidFill>
                          <a:effectLst/>
                          <a:latin typeface="+mn-lt"/>
                          <a:ea typeface="+mn-ea"/>
                          <a:cs typeface="+mn-cs"/>
                        </a:rPr>
                        <a:t>An object that is translucent will let some light pass through it.</a:t>
                      </a:r>
                      <a:endParaRPr lang="en-GB" sz="1600" dirty="0"/>
                    </a:p>
                    <a:p>
                      <a:endParaRPr lang="en-GB" sz="1400" dirty="0"/>
                    </a:p>
                  </a:txBody>
                  <a:tcPr marL="91423" marR="91423" marT="45712" marB="45712">
                    <a:solidFill>
                      <a:schemeClr val="bg1"/>
                    </a:solidFill>
                  </a:tcPr>
                </a:tc>
                <a:tc>
                  <a:txBody>
                    <a:bodyPr/>
                    <a:lstStyle/>
                    <a:p>
                      <a:endParaRPr lang="en-GB" sz="1800" dirty="0"/>
                    </a:p>
                  </a:txBody>
                  <a:tcPr marL="91423" marR="91423" marT="45712" marB="45712">
                    <a:solidFill>
                      <a:schemeClr val="bg1"/>
                    </a:solidFill>
                  </a:tcPr>
                </a:tc>
                <a:tc>
                  <a:txBody>
                    <a:bodyPr/>
                    <a:lstStyle/>
                    <a:p>
                      <a:endParaRPr lang="en-GB" sz="1800" dirty="0"/>
                    </a:p>
                  </a:txBody>
                  <a:tcPr marL="91423" marR="91423" marT="45712" marB="45712">
                    <a:solidFill>
                      <a:schemeClr val="bg1"/>
                    </a:solidFill>
                  </a:tcPr>
                </a:tc>
                <a:extLst>
                  <a:ext uri="{0D108BD9-81ED-4DB2-BD59-A6C34878D82A}">
                    <a16:rowId xmlns:a16="http://schemas.microsoft.com/office/drawing/2014/main" val="796093007"/>
                  </a:ext>
                </a:extLst>
              </a:tr>
              <a:tr h="49409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kern="1200" dirty="0">
                          <a:solidFill>
                            <a:schemeClr val="tx1"/>
                          </a:solidFill>
                          <a:effectLst/>
                          <a:latin typeface="+mn-lt"/>
                          <a:ea typeface="+mn-ea"/>
                          <a:cs typeface="+mn-cs"/>
                        </a:rPr>
                        <a:t>Light can go around corners.</a:t>
                      </a:r>
                      <a:endParaRPr lang="en-GB" sz="1600" dirty="0"/>
                    </a:p>
                    <a:p>
                      <a:endParaRPr lang="en-GB" sz="1800" dirty="0"/>
                    </a:p>
                  </a:txBody>
                  <a:tcPr marL="91423" marR="91423" marT="45712" marB="45712">
                    <a:solidFill>
                      <a:schemeClr val="bg1"/>
                    </a:solidFill>
                  </a:tcPr>
                </a:tc>
                <a:tc>
                  <a:txBody>
                    <a:bodyPr/>
                    <a:lstStyle/>
                    <a:p>
                      <a:endParaRPr lang="en-GB" sz="1800" dirty="0"/>
                    </a:p>
                  </a:txBody>
                  <a:tcPr marL="91423" marR="91423" marT="45712" marB="45712">
                    <a:solidFill>
                      <a:schemeClr val="bg1"/>
                    </a:solidFill>
                  </a:tcPr>
                </a:tc>
                <a:tc>
                  <a:txBody>
                    <a:bodyPr/>
                    <a:lstStyle/>
                    <a:p>
                      <a:endParaRPr lang="en-GB" sz="1800" dirty="0"/>
                    </a:p>
                  </a:txBody>
                  <a:tcPr marL="91423" marR="91423" marT="45712" marB="45712">
                    <a:solidFill>
                      <a:schemeClr val="bg1"/>
                    </a:solidFill>
                  </a:tcPr>
                </a:tc>
                <a:extLst>
                  <a:ext uri="{0D108BD9-81ED-4DB2-BD59-A6C34878D82A}">
                    <a16:rowId xmlns:a16="http://schemas.microsoft.com/office/drawing/2014/main" val="3202619642"/>
                  </a:ext>
                </a:extLst>
              </a:tr>
              <a:tr h="57914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kern="1200" dirty="0">
                          <a:solidFill>
                            <a:schemeClr val="tx1"/>
                          </a:solidFill>
                          <a:effectLst/>
                          <a:latin typeface="+mn-lt"/>
                          <a:ea typeface="+mn-ea"/>
                          <a:cs typeface="+mn-cs"/>
                        </a:rPr>
                        <a:t>UV light is stronger at night time. </a:t>
                      </a:r>
                      <a:endParaRPr lang="en-GB" sz="1400" dirty="0"/>
                    </a:p>
                    <a:p>
                      <a:endParaRPr lang="en-GB" sz="1600" dirty="0"/>
                    </a:p>
                  </a:txBody>
                  <a:tcPr marL="91423" marR="91423" marT="45712" marB="45712">
                    <a:solidFill>
                      <a:schemeClr val="bg1"/>
                    </a:solidFill>
                  </a:tcPr>
                </a:tc>
                <a:tc>
                  <a:txBody>
                    <a:bodyPr/>
                    <a:lstStyle/>
                    <a:p>
                      <a:endParaRPr lang="en-GB" sz="1800" dirty="0"/>
                    </a:p>
                  </a:txBody>
                  <a:tcPr marL="91423" marR="91423" marT="45712" marB="45712">
                    <a:solidFill>
                      <a:schemeClr val="bg1"/>
                    </a:solidFill>
                  </a:tcPr>
                </a:tc>
                <a:tc>
                  <a:txBody>
                    <a:bodyPr/>
                    <a:lstStyle/>
                    <a:p>
                      <a:endParaRPr lang="en-GB" sz="1800" dirty="0"/>
                    </a:p>
                  </a:txBody>
                  <a:tcPr marL="91423" marR="91423" marT="45712" marB="45712">
                    <a:solidFill>
                      <a:schemeClr val="bg1"/>
                    </a:solidFill>
                  </a:tcPr>
                </a:tc>
                <a:extLst>
                  <a:ext uri="{0D108BD9-81ED-4DB2-BD59-A6C34878D82A}">
                    <a16:rowId xmlns:a16="http://schemas.microsoft.com/office/drawing/2014/main" val="4204569542"/>
                  </a:ext>
                </a:extLst>
              </a:tr>
              <a:tr h="74984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kern="1200" dirty="0">
                          <a:solidFill>
                            <a:schemeClr val="tx1"/>
                          </a:solidFill>
                          <a:effectLst/>
                          <a:latin typeface="+mn-lt"/>
                          <a:ea typeface="+mn-ea"/>
                          <a:cs typeface="+mn-cs"/>
                        </a:rPr>
                        <a:t>You make a shadow bigger by moving the object further away from the light source.</a:t>
                      </a:r>
                      <a:endParaRPr lang="en-GB" sz="1600" dirty="0"/>
                    </a:p>
                    <a:p>
                      <a:endParaRPr lang="en-GB" sz="1800" dirty="0"/>
                    </a:p>
                  </a:txBody>
                  <a:tcPr marL="91423" marR="91423" marT="45712" marB="45712">
                    <a:solidFill>
                      <a:schemeClr val="bg1"/>
                    </a:solidFill>
                  </a:tcPr>
                </a:tc>
                <a:tc>
                  <a:txBody>
                    <a:bodyPr/>
                    <a:lstStyle/>
                    <a:p>
                      <a:endParaRPr lang="en-GB" sz="1800" dirty="0"/>
                    </a:p>
                  </a:txBody>
                  <a:tcPr marL="91423" marR="91423" marT="45712" marB="45712">
                    <a:solidFill>
                      <a:schemeClr val="bg1"/>
                    </a:solidFill>
                  </a:tcPr>
                </a:tc>
                <a:tc>
                  <a:txBody>
                    <a:bodyPr/>
                    <a:lstStyle/>
                    <a:p>
                      <a:endParaRPr lang="en-GB" sz="1800" dirty="0"/>
                    </a:p>
                  </a:txBody>
                  <a:tcPr marL="91423" marR="91423" marT="45712" marB="45712">
                    <a:solidFill>
                      <a:schemeClr val="bg1"/>
                    </a:solidFill>
                  </a:tcPr>
                </a:tc>
                <a:extLst>
                  <a:ext uri="{0D108BD9-81ED-4DB2-BD59-A6C34878D82A}">
                    <a16:rowId xmlns:a16="http://schemas.microsoft.com/office/drawing/2014/main" val="2585387412"/>
                  </a:ext>
                </a:extLst>
              </a:tr>
            </a:tbl>
          </a:graphicData>
        </a:graphic>
      </p:graphicFrame>
      <p:sp>
        <p:nvSpPr>
          <p:cNvPr id="9" name="Multiply 8"/>
          <p:cNvSpPr/>
          <p:nvPr/>
        </p:nvSpPr>
        <p:spPr>
          <a:xfrm>
            <a:off x="7727478" y="2969703"/>
            <a:ext cx="704676" cy="645952"/>
          </a:xfrm>
          <a:prstGeom prst="mathMultiply">
            <a:avLst/>
          </a:prstGeom>
          <a:solidFill>
            <a:srgbClr val="E51E2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Multiply 12"/>
          <p:cNvSpPr/>
          <p:nvPr/>
        </p:nvSpPr>
        <p:spPr>
          <a:xfrm>
            <a:off x="7734657" y="3590488"/>
            <a:ext cx="704676" cy="645952"/>
          </a:xfrm>
          <a:prstGeom prst="mathMultiply">
            <a:avLst/>
          </a:prstGeom>
          <a:solidFill>
            <a:srgbClr val="E51E2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Multiply 13"/>
          <p:cNvSpPr/>
          <p:nvPr/>
        </p:nvSpPr>
        <p:spPr>
          <a:xfrm>
            <a:off x="7741836" y="4236440"/>
            <a:ext cx="704676" cy="645952"/>
          </a:xfrm>
          <a:prstGeom prst="mathMultiply">
            <a:avLst/>
          </a:prstGeom>
          <a:solidFill>
            <a:srgbClr val="E51E2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23799" y="1921079"/>
            <a:ext cx="444135" cy="469783"/>
          </a:xfrm>
          <a:prstGeom prst="rect">
            <a:avLst/>
          </a:prstGeom>
        </p:spPr>
      </p:pic>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23799" y="2499920"/>
            <a:ext cx="444135" cy="469783"/>
          </a:xfrm>
          <a:prstGeom prst="rect">
            <a:avLst/>
          </a:prstGeom>
        </p:spPr>
      </p:pic>
    </p:spTree>
    <p:extLst>
      <p:ext uri="{BB962C8B-B14F-4D97-AF65-F5344CB8AC3E}">
        <p14:creationId xmlns:p14="http://schemas.microsoft.com/office/powerpoint/2010/main" val="2861587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250"/>
                                        <p:tgtEl>
                                          <p:spTgt spid="15"/>
                                        </p:tgtEl>
                                      </p:cBhvr>
                                    </p:animEffect>
                                  </p:childTnLst>
                                </p:cTn>
                              </p:par>
                            </p:childTnLst>
                          </p:cTn>
                        </p:par>
                        <p:par>
                          <p:cTn id="16" fill="hold">
                            <p:stCondLst>
                              <p:cond delay="250"/>
                            </p:stCondLst>
                            <p:childTnLst>
                              <p:par>
                                <p:cTn id="17" presetID="10" presetClass="entr" presetSubtype="0"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250"/>
                                        <p:tgtEl>
                                          <p:spTgt spid="16"/>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250"/>
                                        <p:tgtEl>
                                          <p:spTgt spid="9"/>
                                        </p:tgtEl>
                                      </p:cBhvr>
                                    </p:animEffect>
                                  </p:childTnLst>
                                </p:cTn>
                              </p:par>
                            </p:childTnLst>
                          </p:cTn>
                        </p:par>
                        <p:par>
                          <p:cTn id="24" fill="hold">
                            <p:stCondLst>
                              <p:cond delay="750"/>
                            </p:stCondLst>
                            <p:childTnLst>
                              <p:par>
                                <p:cTn id="25" presetID="10" presetClass="entr" presetSubtype="0"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250"/>
                                        <p:tgtEl>
                                          <p:spTgt spid="13"/>
                                        </p:tgtEl>
                                      </p:cBhvr>
                                    </p:animEffect>
                                  </p:childTnLst>
                                </p:cTn>
                              </p:par>
                            </p:childTnLst>
                          </p:cTn>
                        </p:par>
                        <p:par>
                          <p:cTn id="28" fill="hold">
                            <p:stCondLst>
                              <p:cond delay="1000"/>
                            </p:stCondLst>
                            <p:childTnLst>
                              <p:par>
                                <p:cTn id="29" presetID="10" presetClass="entr" presetSubtype="0"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250"/>
                                        <p:tgtEl>
                                          <p:spTgt spid="14"/>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fade">
                                      <p:cBhvr>
                                        <p:cTn id="36" dur="500"/>
                                        <p:tgtEl>
                                          <p:spTgt spid="4"/>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fade">
                                      <p:cBhvr>
                                        <p:cTn id="39" dur="500"/>
                                        <p:tgtEl>
                                          <p:spTgt spid="3"/>
                                        </p:tgtEl>
                                      </p:cBhvr>
                                    </p:animEffect>
                                  </p:childTnLst>
                                </p:cTn>
                              </p:par>
                              <p:par>
                                <p:cTn id="40" presetID="10" presetClass="entr" presetSubtype="0" fill="hold"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fade">
                                      <p:cBhvr>
                                        <p:cTn id="42" dur="500"/>
                                        <p:tgtEl>
                                          <p:spTgt spid="5"/>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fade">
                                      <p:cBhvr>
                                        <p:cTn id="4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7" grpId="0"/>
      <p:bldP spid="9" grpId="0" animBg="1"/>
      <p:bldP spid="13" grpId="0" animBg="1"/>
      <p:bldP spid="1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327893"/>
            <a:ext cx="8220075" cy="994306"/>
          </a:xfrm>
        </p:spPr>
        <p:txBody>
          <a:bodyPr/>
          <a:lstStyle/>
          <a:p>
            <a:r>
              <a:rPr lang="en-GB" sz="3600" spc="-100" dirty="0">
                <a:solidFill>
                  <a:schemeClr val="tx1"/>
                </a:solidFill>
              </a:rPr>
              <a:t>Escape the Lighthouse – Clue 5</a:t>
            </a:r>
            <a:endParaRPr lang="en-GB" sz="3600" dirty="0"/>
          </a:p>
        </p:txBody>
      </p:sp>
      <p:sp>
        <p:nvSpPr>
          <p:cNvPr id="4" name="Rectangle 3"/>
          <p:cNvSpPr/>
          <p:nvPr/>
        </p:nvSpPr>
        <p:spPr>
          <a:xfrm>
            <a:off x="710229" y="5092117"/>
            <a:ext cx="7703929" cy="110105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902605" y="5243120"/>
            <a:ext cx="6262650" cy="827799"/>
          </a:xfrm>
          <a:prstGeom prst="rect">
            <a:avLst/>
          </a:prstGeom>
          <a:solidFill>
            <a:srgbClr val="0057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bg1"/>
                </a:solidFill>
              </a:rPr>
              <a:t>There are four pictures showing light being reflected. The fifth digit on the keypad is 4.</a:t>
            </a:r>
            <a:endParaRPr lang="en-GB" altLang="en-US" sz="2800" b="1" dirty="0">
              <a:solidFill>
                <a:schemeClr val="bg1"/>
              </a:solidFill>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85926" y="5243121"/>
            <a:ext cx="277726" cy="827798"/>
          </a:xfrm>
          <a:prstGeom prst="rect">
            <a:avLst/>
          </a:prstGeom>
        </p:spPr>
      </p:pic>
      <p:sp>
        <p:nvSpPr>
          <p:cNvPr id="7" name="Rectangle 6"/>
          <p:cNvSpPr/>
          <p:nvPr/>
        </p:nvSpPr>
        <p:spPr>
          <a:xfrm>
            <a:off x="7684323" y="5303396"/>
            <a:ext cx="539314" cy="707246"/>
          </a:xfrm>
          <a:prstGeom prst="rect">
            <a:avLst/>
          </a:prstGeom>
          <a:solidFill>
            <a:schemeClr val="bg1"/>
          </a:solidFill>
          <a:ln>
            <a:solidFill>
              <a:srgbClr val="0057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rgbClr val="005722"/>
                </a:solidFill>
              </a:rPr>
              <a:t>4</a:t>
            </a:r>
          </a:p>
        </p:txBody>
      </p:sp>
      <p:grpSp>
        <p:nvGrpSpPr>
          <p:cNvPr id="9" name="Group 8"/>
          <p:cNvGrpSpPr/>
          <p:nvPr/>
        </p:nvGrpSpPr>
        <p:grpSpPr>
          <a:xfrm>
            <a:off x="4792540" y="1406089"/>
            <a:ext cx="3405930" cy="3405930"/>
            <a:chOff x="4792540" y="1406089"/>
            <a:chExt cx="3405930" cy="3405930"/>
          </a:xfrm>
        </p:grpSpPr>
        <p:sp>
          <p:nvSpPr>
            <p:cNvPr id="10" name="Oval 9"/>
            <p:cNvSpPr/>
            <p:nvPr/>
          </p:nvSpPr>
          <p:spPr>
            <a:xfrm>
              <a:off x="4792540" y="1406089"/>
              <a:ext cx="3405930" cy="3405930"/>
            </a:xfrm>
            <a:prstGeom prst="ellipse">
              <a:avLst/>
            </a:prstGeom>
            <a:noFill/>
            <a:ln w="38100">
              <a:solidFill>
                <a:srgbClr val="005722"/>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Does Not Reflect the Light</a:t>
              </a:r>
            </a:p>
          </p:txBody>
        </p:sp>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71837" y="2653705"/>
              <a:ext cx="1115568" cy="694944"/>
            </a:xfrm>
            <a:prstGeom prst="rect">
              <a:avLst/>
            </a:prstGeom>
          </p:spPr>
        </p:pic>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76352" y="3386400"/>
              <a:ext cx="838819" cy="1229103"/>
            </a:xfrm>
            <a:prstGeom prst="rect">
              <a:avLst/>
            </a:prstGeom>
          </p:spPr>
        </p:pic>
        <p:pic>
          <p:nvPicPr>
            <p:cNvPr id="17" name="Picture 1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64953" y="2626055"/>
              <a:ext cx="1150270" cy="684843"/>
            </a:xfrm>
            <a:prstGeom prst="rect">
              <a:avLst/>
            </a:prstGeom>
          </p:spPr>
        </p:pic>
      </p:grpSp>
      <p:grpSp>
        <p:nvGrpSpPr>
          <p:cNvPr id="3" name="Group 2"/>
          <p:cNvGrpSpPr/>
          <p:nvPr/>
        </p:nvGrpSpPr>
        <p:grpSpPr>
          <a:xfrm>
            <a:off x="1079701" y="1406089"/>
            <a:ext cx="3405930" cy="3405930"/>
            <a:chOff x="1079701" y="1406089"/>
            <a:chExt cx="3405930" cy="3405930"/>
          </a:xfrm>
        </p:grpSpPr>
        <p:pic>
          <p:nvPicPr>
            <p:cNvPr id="11" name="Picture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02830" y="2528423"/>
              <a:ext cx="1248025" cy="706974"/>
            </a:xfrm>
            <a:prstGeom prst="rect">
              <a:avLst/>
            </a:prstGeom>
          </p:spPr>
        </p:pic>
        <p:pic>
          <p:nvPicPr>
            <p:cNvPr id="12" name="Picture 1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840260" y="2454747"/>
              <a:ext cx="1223172" cy="871510"/>
            </a:xfrm>
            <a:prstGeom prst="rect">
              <a:avLst/>
            </a:prstGeom>
          </p:spPr>
        </p:pic>
        <p:pic>
          <p:nvPicPr>
            <p:cNvPr id="13" name="Picture 1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502830" y="3321104"/>
              <a:ext cx="1248025" cy="704014"/>
            </a:xfrm>
            <a:prstGeom prst="rect">
              <a:avLst/>
            </a:prstGeom>
          </p:spPr>
        </p:pic>
        <p:pic>
          <p:nvPicPr>
            <p:cNvPr id="14" name="Picture 1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812513" y="3326729"/>
              <a:ext cx="1278667" cy="697988"/>
            </a:xfrm>
            <a:prstGeom prst="rect">
              <a:avLst/>
            </a:prstGeom>
          </p:spPr>
        </p:pic>
        <p:sp>
          <p:nvSpPr>
            <p:cNvPr id="18" name="Oval 17"/>
            <p:cNvSpPr/>
            <p:nvPr/>
          </p:nvSpPr>
          <p:spPr>
            <a:xfrm>
              <a:off x="1079701" y="1406089"/>
              <a:ext cx="3405930" cy="3405930"/>
            </a:xfrm>
            <a:prstGeom prst="ellipse">
              <a:avLst/>
            </a:prstGeom>
            <a:noFill/>
            <a:ln w="38100">
              <a:solidFill>
                <a:srgbClr val="005722"/>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Reflects the Light</a:t>
              </a:r>
            </a:p>
          </p:txBody>
        </p:sp>
      </p:grpSp>
    </p:spTree>
    <p:extLst>
      <p:ext uri="{BB962C8B-B14F-4D97-AF65-F5344CB8AC3E}">
        <p14:creationId xmlns:p14="http://schemas.microsoft.com/office/powerpoint/2010/main" val="2200028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par>
                                <p:cTn id="19" presetID="10" presetClass="entr" presetSubtype="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344671"/>
            <a:ext cx="8220075" cy="994306"/>
          </a:xfrm>
        </p:spPr>
        <p:txBody>
          <a:bodyPr/>
          <a:lstStyle/>
          <a:p>
            <a:r>
              <a:rPr lang="en-GB" sz="3600" spc="-100" dirty="0">
                <a:solidFill>
                  <a:schemeClr val="tx1"/>
                </a:solidFill>
              </a:rPr>
              <a:t>Escape the Lighthouse – Clue 6</a:t>
            </a:r>
            <a:endParaRPr lang="en-GB" sz="3600" dirty="0"/>
          </a:p>
        </p:txBody>
      </p:sp>
      <p:sp>
        <p:nvSpPr>
          <p:cNvPr id="3" name="Rectangle 2"/>
          <p:cNvSpPr/>
          <p:nvPr/>
        </p:nvSpPr>
        <p:spPr>
          <a:xfrm>
            <a:off x="710229" y="5092117"/>
            <a:ext cx="7703929" cy="110105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902605" y="5243120"/>
            <a:ext cx="6262650" cy="827799"/>
          </a:xfrm>
          <a:prstGeom prst="rect">
            <a:avLst/>
          </a:prstGeom>
          <a:solidFill>
            <a:srgbClr val="0057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bg1"/>
                </a:solidFill>
              </a:rPr>
              <a:t>There are nine colours not in the visible spectrum. </a:t>
            </a:r>
          </a:p>
          <a:p>
            <a:pPr>
              <a:lnSpc>
                <a:spcPct val="100000"/>
              </a:lnSpc>
              <a:spcBef>
                <a:spcPct val="0"/>
              </a:spcBef>
              <a:buFontTx/>
              <a:buNone/>
            </a:pPr>
            <a:r>
              <a:rPr lang="en-GB" altLang="en-US" dirty="0">
                <a:solidFill>
                  <a:schemeClr val="bg1"/>
                </a:solidFill>
              </a:rPr>
              <a:t>The </a:t>
            </a:r>
            <a:r>
              <a:rPr lang="en-GB" altLang="en-US">
                <a:solidFill>
                  <a:schemeClr val="bg1"/>
                </a:solidFill>
              </a:rPr>
              <a:t>last digit </a:t>
            </a:r>
            <a:r>
              <a:rPr lang="en-GB" altLang="en-US" dirty="0">
                <a:solidFill>
                  <a:schemeClr val="bg1"/>
                </a:solidFill>
              </a:rPr>
              <a:t>on the keypad is 9.</a:t>
            </a:r>
            <a:endParaRPr lang="en-GB" altLang="en-US" sz="2800" b="1" dirty="0">
              <a:solidFill>
                <a:schemeClr val="bg1"/>
              </a:solid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85926" y="5243121"/>
            <a:ext cx="277726" cy="827798"/>
          </a:xfrm>
          <a:prstGeom prst="rect">
            <a:avLst/>
          </a:prstGeom>
        </p:spPr>
      </p:pic>
      <p:sp>
        <p:nvSpPr>
          <p:cNvPr id="6" name="Rectangle 5"/>
          <p:cNvSpPr/>
          <p:nvPr/>
        </p:nvSpPr>
        <p:spPr>
          <a:xfrm>
            <a:off x="7684323" y="5303396"/>
            <a:ext cx="539314" cy="707246"/>
          </a:xfrm>
          <a:prstGeom prst="rect">
            <a:avLst/>
          </a:prstGeom>
          <a:solidFill>
            <a:schemeClr val="bg1"/>
          </a:solidFill>
          <a:ln>
            <a:solidFill>
              <a:srgbClr val="0057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rgbClr val="005722"/>
                </a:solidFill>
              </a:rPr>
              <a:t>9</a:t>
            </a:r>
          </a:p>
        </p:txBody>
      </p:sp>
      <p:sp>
        <p:nvSpPr>
          <p:cNvPr id="7" name="TextBox 6"/>
          <p:cNvSpPr txBox="1"/>
          <p:nvPr/>
        </p:nvSpPr>
        <p:spPr>
          <a:xfrm>
            <a:off x="585611" y="1338977"/>
            <a:ext cx="7368369" cy="636516"/>
          </a:xfrm>
          <a:prstGeom prst="rect">
            <a:avLst/>
          </a:prstGeom>
          <a:noFill/>
        </p:spPr>
        <p:txBody>
          <a:bodyPr wrap="square" lIns="72000" bIns="36000" rtlCol="0">
            <a:spAutoFit/>
          </a:bodyPr>
          <a:lstStyle/>
          <a:p>
            <a:pPr>
              <a:lnSpc>
                <a:spcPct val="100000"/>
              </a:lnSpc>
              <a:spcBef>
                <a:spcPct val="0"/>
              </a:spcBef>
              <a:buFontTx/>
              <a:buNone/>
            </a:pPr>
            <a:r>
              <a:rPr lang="en-GB" altLang="en-US" dirty="0"/>
              <a:t>How many of these colours are not in the visible spectrum?</a:t>
            </a:r>
          </a:p>
          <a:p>
            <a:endParaRPr lang="en-GB" dirty="0"/>
          </a:p>
        </p:txBody>
      </p:sp>
      <p:sp>
        <p:nvSpPr>
          <p:cNvPr id="8" name="Rectangle 7"/>
          <p:cNvSpPr/>
          <p:nvPr/>
        </p:nvSpPr>
        <p:spPr>
          <a:xfrm>
            <a:off x="902605" y="1853964"/>
            <a:ext cx="3152843" cy="3003260"/>
          </a:xfrm>
          <a:prstGeom prst="rect">
            <a:avLst/>
          </a:prstGeom>
          <a:noFill/>
          <a:ln w="38100">
            <a:solidFill>
              <a:srgbClr val="005722"/>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lnSpc>
                <a:spcPct val="150000"/>
              </a:lnSpc>
            </a:pPr>
            <a:r>
              <a:rPr lang="en-GB" b="1" dirty="0">
                <a:solidFill>
                  <a:schemeClr val="tx1"/>
                </a:solidFill>
              </a:rPr>
              <a:t>In the visible spectrum</a:t>
            </a:r>
          </a:p>
          <a:p>
            <a:pPr>
              <a:lnSpc>
                <a:spcPct val="200000"/>
              </a:lnSpc>
            </a:pPr>
            <a:r>
              <a:rPr lang="en-GB" dirty="0">
                <a:solidFill>
                  <a:schemeClr val="tx1"/>
                </a:solidFill>
              </a:rPr>
              <a:t>     red                   indigo</a:t>
            </a:r>
          </a:p>
          <a:p>
            <a:pPr>
              <a:lnSpc>
                <a:spcPct val="150000"/>
              </a:lnSpc>
            </a:pPr>
            <a:r>
              <a:rPr lang="en-GB" dirty="0">
                <a:solidFill>
                  <a:schemeClr val="tx1"/>
                </a:solidFill>
              </a:rPr>
              <a:t>     orange              violet</a:t>
            </a:r>
          </a:p>
          <a:p>
            <a:pPr>
              <a:lnSpc>
                <a:spcPct val="150000"/>
              </a:lnSpc>
            </a:pPr>
            <a:r>
              <a:rPr lang="en-GB" dirty="0">
                <a:solidFill>
                  <a:schemeClr val="tx1"/>
                </a:solidFill>
              </a:rPr>
              <a:t>     yellow</a:t>
            </a:r>
          </a:p>
          <a:p>
            <a:pPr>
              <a:lnSpc>
                <a:spcPct val="150000"/>
              </a:lnSpc>
            </a:pPr>
            <a:r>
              <a:rPr lang="en-GB" dirty="0">
                <a:solidFill>
                  <a:schemeClr val="tx1"/>
                </a:solidFill>
              </a:rPr>
              <a:t>     green</a:t>
            </a:r>
          </a:p>
          <a:p>
            <a:pPr>
              <a:lnSpc>
                <a:spcPct val="150000"/>
              </a:lnSpc>
            </a:pPr>
            <a:r>
              <a:rPr lang="en-GB" dirty="0">
                <a:solidFill>
                  <a:schemeClr val="tx1"/>
                </a:solidFill>
              </a:rPr>
              <a:t>     blue</a:t>
            </a:r>
          </a:p>
        </p:txBody>
      </p:sp>
      <p:sp>
        <p:nvSpPr>
          <p:cNvPr id="9" name="Rectangle 8"/>
          <p:cNvSpPr/>
          <p:nvPr/>
        </p:nvSpPr>
        <p:spPr>
          <a:xfrm>
            <a:off x="4562193" y="1853964"/>
            <a:ext cx="3152843" cy="3003260"/>
          </a:xfrm>
          <a:prstGeom prst="rect">
            <a:avLst/>
          </a:prstGeom>
          <a:noFill/>
          <a:ln w="38100">
            <a:solidFill>
              <a:srgbClr val="005722"/>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lnSpc>
                <a:spcPct val="150000"/>
              </a:lnSpc>
            </a:pPr>
            <a:r>
              <a:rPr lang="en-GB" b="1" dirty="0">
                <a:solidFill>
                  <a:schemeClr val="tx1"/>
                </a:solidFill>
              </a:rPr>
              <a:t>In the visible spectrum</a:t>
            </a:r>
          </a:p>
          <a:p>
            <a:pPr>
              <a:lnSpc>
                <a:spcPct val="200000"/>
              </a:lnSpc>
            </a:pPr>
            <a:r>
              <a:rPr lang="en-GB" dirty="0">
                <a:solidFill>
                  <a:schemeClr val="tx1"/>
                </a:solidFill>
              </a:rPr>
              <a:t>    turquoise            purple</a:t>
            </a:r>
          </a:p>
          <a:p>
            <a:pPr>
              <a:lnSpc>
                <a:spcPct val="150000"/>
              </a:lnSpc>
            </a:pPr>
            <a:r>
              <a:rPr lang="en-GB" dirty="0">
                <a:solidFill>
                  <a:schemeClr val="tx1"/>
                </a:solidFill>
              </a:rPr>
              <a:t>    white                 coral</a:t>
            </a:r>
          </a:p>
          <a:p>
            <a:pPr>
              <a:lnSpc>
                <a:spcPct val="150000"/>
              </a:lnSpc>
            </a:pPr>
            <a:r>
              <a:rPr lang="en-GB" dirty="0">
                <a:solidFill>
                  <a:schemeClr val="tx1"/>
                </a:solidFill>
              </a:rPr>
              <a:t>    black                  beige</a:t>
            </a:r>
          </a:p>
          <a:p>
            <a:pPr>
              <a:lnSpc>
                <a:spcPct val="150000"/>
              </a:lnSpc>
            </a:pPr>
            <a:r>
              <a:rPr lang="en-GB" dirty="0">
                <a:solidFill>
                  <a:schemeClr val="tx1"/>
                </a:solidFill>
              </a:rPr>
              <a:t>    taupe                 lime</a:t>
            </a:r>
          </a:p>
          <a:p>
            <a:pPr>
              <a:lnSpc>
                <a:spcPct val="150000"/>
              </a:lnSpc>
            </a:pPr>
            <a:r>
              <a:rPr lang="en-GB" dirty="0">
                <a:solidFill>
                  <a:schemeClr val="tx1"/>
                </a:solidFill>
              </a:rPr>
              <a:t>    gold</a:t>
            </a:r>
          </a:p>
          <a:p>
            <a:pPr>
              <a:lnSpc>
                <a:spcPct val="150000"/>
              </a:lnSpc>
            </a:pPr>
            <a:r>
              <a:rPr lang="en-GB" dirty="0">
                <a:solidFill>
                  <a:schemeClr val="tx1"/>
                </a:solidFill>
              </a:rPr>
              <a:t> </a:t>
            </a:r>
          </a:p>
        </p:txBody>
      </p:sp>
      <p:sp>
        <p:nvSpPr>
          <p:cNvPr id="11" name="Oval 10"/>
          <p:cNvSpPr/>
          <p:nvPr/>
        </p:nvSpPr>
        <p:spPr>
          <a:xfrm>
            <a:off x="1110712" y="2588870"/>
            <a:ext cx="147637" cy="142656"/>
          </a:xfrm>
          <a:prstGeom prst="ellipse">
            <a:avLst/>
          </a:prstGeom>
          <a:solidFill>
            <a:srgbClr val="E51E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1110712" y="3035119"/>
            <a:ext cx="147637" cy="142656"/>
          </a:xfrm>
          <a:prstGeom prst="ellipse">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1110712" y="3462477"/>
            <a:ext cx="147637" cy="142656"/>
          </a:xfrm>
          <a:prstGeom prst="ellipse">
            <a:avLst/>
          </a:prstGeom>
          <a:solidFill>
            <a:srgbClr val="FFE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p:cNvSpPr/>
          <p:nvPr/>
        </p:nvSpPr>
        <p:spPr>
          <a:xfrm>
            <a:off x="1110712" y="3856804"/>
            <a:ext cx="147637" cy="142656"/>
          </a:xfrm>
          <a:prstGeom prst="ellipse">
            <a:avLst/>
          </a:prstGeom>
          <a:solidFill>
            <a:srgbClr val="0096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p:cNvSpPr/>
          <p:nvPr/>
        </p:nvSpPr>
        <p:spPr>
          <a:xfrm>
            <a:off x="1110712" y="4260519"/>
            <a:ext cx="147637" cy="142656"/>
          </a:xfrm>
          <a:prstGeom prst="ellipse">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Oval 17"/>
          <p:cNvSpPr/>
          <p:nvPr/>
        </p:nvSpPr>
        <p:spPr>
          <a:xfrm>
            <a:off x="2781519" y="2582636"/>
            <a:ext cx="147637" cy="142656"/>
          </a:xfrm>
          <a:prstGeom prst="ellipse">
            <a:avLst/>
          </a:prstGeom>
          <a:solidFill>
            <a:srgbClr val="A87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p:cNvSpPr/>
          <p:nvPr/>
        </p:nvSpPr>
        <p:spPr>
          <a:xfrm>
            <a:off x="2776210" y="3035119"/>
            <a:ext cx="147637" cy="142656"/>
          </a:xfrm>
          <a:prstGeom prst="ellipse">
            <a:avLst/>
          </a:prstGeom>
          <a:solidFill>
            <a:srgbClr val="6518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Oval 19"/>
          <p:cNvSpPr/>
          <p:nvPr/>
        </p:nvSpPr>
        <p:spPr>
          <a:xfrm>
            <a:off x="4734251" y="2582636"/>
            <a:ext cx="147637" cy="142656"/>
          </a:xfrm>
          <a:prstGeom prst="ellipse">
            <a:avLst/>
          </a:pr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p:cNvSpPr/>
          <p:nvPr/>
        </p:nvSpPr>
        <p:spPr>
          <a:xfrm>
            <a:off x="4734251" y="3032984"/>
            <a:ext cx="147637" cy="142656"/>
          </a:xfrm>
          <a:prstGeom prst="ellipse">
            <a:avLst/>
          </a:prstGeom>
          <a:solidFill>
            <a:schemeClr val="bg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 name="Oval 21"/>
          <p:cNvSpPr/>
          <p:nvPr/>
        </p:nvSpPr>
        <p:spPr>
          <a:xfrm>
            <a:off x="4734251" y="3445699"/>
            <a:ext cx="147637" cy="14265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p:cNvSpPr/>
          <p:nvPr/>
        </p:nvSpPr>
        <p:spPr>
          <a:xfrm>
            <a:off x="4743817" y="3848415"/>
            <a:ext cx="147637" cy="142656"/>
          </a:xfrm>
          <a:prstGeom prst="ellips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p:cNvSpPr/>
          <p:nvPr/>
        </p:nvSpPr>
        <p:spPr>
          <a:xfrm>
            <a:off x="4743816" y="4273102"/>
            <a:ext cx="147637" cy="142656"/>
          </a:xfrm>
          <a:prstGeom prst="ellipse">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6" name="Oval 25"/>
          <p:cNvSpPr/>
          <p:nvPr/>
        </p:nvSpPr>
        <p:spPr>
          <a:xfrm>
            <a:off x="6489340" y="2588870"/>
            <a:ext cx="147637" cy="142656"/>
          </a:xfrm>
          <a:prstGeom prst="ellipse">
            <a:avLst/>
          </a:prstGeom>
          <a:solidFill>
            <a:srgbClr val="8C36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p:cNvSpPr/>
          <p:nvPr/>
        </p:nvSpPr>
        <p:spPr>
          <a:xfrm>
            <a:off x="6489340" y="3032984"/>
            <a:ext cx="147637" cy="142656"/>
          </a:xfrm>
          <a:prstGeom prst="ellipse">
            <a:avLst/>
          </a:prstGeom>
          <a:solidFill>
            <a:srgbClr val="ED6C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8" name="Oval 27"/>
          <p:cNvSpPr/>
          <p:nvPr/>
        </p:nvSpPr>
        <p:spPr>
          <a:xfrm>
            <a:off x="6484546" y="3429662"/>
            <a:ext cx="147637" cy="142656"/>
          </a:xfrm>
          <a:prstGeom prst="ellips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p:cNvSpPr/>
          <p:nvPr/>
        </p:nvSpPr>
        <p:spPr>
          <a:xfrm>
            <a:off x="6489340" y="3848415"/>
            <a:ext cx="147637" cy="142656"/>
          </a:xfrm>
          <a:prstGeom prst="ellipse">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11743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25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500"/>
                                        <p:tgtEl>
                                          <p:spTgt spid="1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0"/>
                                        </p:tgtEl>
                                        <p:attrNameLst>
                                          <p:attrName>style.visibility</p:attrName>
                                        </p:attrNameLst>
                                      </p:cBhvr>
                                      <p:to>
                                        <p:strVal val="visible"/>
                                      </p:to>
                                    </p:set>
                                    <p:animEffect transition="in" filter="fade">
                                      <p:cBhvr>
                                        <p:cTn id="34" dur="500"/>
                                        <p:tgtEl>
                                          <p:spTgt spid="20"/>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500"/>
                                        <p:tgtEl>
                                          <p:spTgt spid="21"/>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fade">
                                      <p:cBhvr>
                                        <p:cTn id="40" dur="500"/>
                                        <p:tgtEl>
                                          <p:spTgt spid="22"/>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fade">
                                      <p:cBhvr>
                                        <p:cTn id="43" dur="500"/>
                                        <p:tgtEl>
                                          <p:spTgt spid="24"/>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5"/>
                                        </p:tgtEl>
                                        <p:attrNameLst>
                                          <p:attrName>style.visibility</p:attrName>
                                        </p:attrNameLst>
                                      </p:cBhvr>
                                      <p:to>
                                        <p:strVal val="visible"/>
                                      </p:to>
                                    </p:set>
                                    <p:animEffect transition="in" filter="fade">
                                      <p:cBhvr>
                                        <p:cTn id="46" dur="500"/>
                                        <p:tgtEl>
                                          <p:spTgt spid="25"/>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fade">
                                      <p:cBhvr>
                                        <p:cTn id="49" dur="500"/>
                                        <p:tgtEl>
                                          <p:spTgt spid="29"/>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fade">
                                      <p:cBhvr>
                                        <p:cTn id="52" dur="500"/>
                                        <p:tgtEl>
                                          <p:spTgt spid="27"/>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6"/>
                                        </p:tgtEl>
                                        <p:attrNameLst>
                                          <p:attrName>style.visibility</p:attrName>
                                        </p:attrNameLst>
                                      </p:cBhvr>
                                      <p:to>
                                        <p:strVal val="visible"/>
                                      </p:to>
                                    </p:set>
                                    <p:animEffect transition="in" filter="fade">
                                      <p:cBhvr>
                                        <p:cTn id="55" dur="500"/>
                                        <p:tgtEl>
                                          <p:spTgt spid="26"/>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8"/>
                                        </p:tgtEl>
                                        <p:attrNameLst>
                                          <p:attrName>style.visibility</p:attrName>
                                        </p:attrNameLst>
                                      </p:cBhvr>
                                      <p:to>
                                        <p:strVal val="visible"/>
                                      </p:to>
                                    </p:set>
                                    <p:animEffect transition="in" filter="fade">
                                      <p:cBhvr>
                                        <p:cTn id="58" dur="500"/>
                                        <p:tgtEl>
                                          <p:spTgt spid="28"/>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3"/>
                                        </p:tgtEl>
                                        <p:attrNameLst>
                                          <p:attrName>style.visibility</p:attrName>
                                        </p:attrNameLst>
                                      </p:cBhvr>
                                      <p:to>
                                        <p:strVal val="visible"/>
                                      </p:to>
                                    </p:set>
                                    <p:animEffect transition="in" filter="fade">
                                      <p:cBhvr>
                                        <p:cTn id="63" dur="500"/>
                                        <p:tgtEl>
                                          <p:spTgt spid="3"/>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4"/>
                                        </p:tgtEl>
                                        <p:attrNameLst>
                                          <p:attrName>style.visibility</p:attrName>
                                        </p:attrNameLst>
                                      </p:cBhvr>
                                      <p:to>
                                        <p:strVal val="visible"/>
                                      </p:to>
                                    </p:set>
                                    <p:animEffect transition="in" filter="fade">
                                      <p:cBhvr>
                                        <p:cTn id="66" dur="500"/>
                                        <p:tgtEl>
                                          <p:spTgt spid="4"/>
                                        </p:tgtEl>
                                      </p:cBhvr>
                                    </p:animEffect>
                                  </p:childTnLst>
                                </p:cTn>
                              </p:par>
                              <p:par>
                                <p:cTn id="67" presetID="10" presetClass="entr" presetSubtype="0" fill="hold" nodeType="withEffect">
                                  <p:stCondLst>
                                    <p:cond delay="0"/>
                                  </p:stCondLst>
                                  <p:childTnLst>
                                    <p:set>
                                      <p:cBhvr>
                                        <p:cTn id="68" dur="1" fill="hold">
                                          <p:stCondLst>
                                            <p:cond delay="0"/>
                                          </p:stCondLst>
                                        </p:cTn>
                                        <p:tgtEl>
                                          <p:spTgt spid="5"/>
                                        </p:tgtEl>
                                        <p:attrNameLst>
                                          <p:attrName>style.visibility</p:attrName>
                                        </p:attrNameLst>
                                      </p:cBhvr>
                                      <p:to>
                                        <p:strVal val="visible"/>
                                      </p:to>
                                    </p:set>
                                    <p:animEffect transition="in" filter="fade">
                                      <p:cBhvr>
                                        <p:cTn id="69" dur="500"/>
                                        <p:tgtEl>
                                          <p:spTgt spid="5"/>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6"/>
                                        </p:tgtEl>
                                        <p:attrNameLst>
                                          <p:attrName>style.visibility</p:attrName>
                                        </p:attrNameLst>
                                      </p:cBhvr>
                                      <p:to>
                                        <p:strVal val="visible"/>
                                      </p:to>
                                    </p:set>
                                    <p:animEffect transition="in" filter="fade">
                                      <p:cBhvr>
                                        <p:cTn id="7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8" grpId="0" animBg="1"/>
      <p:bldP spid="9" grpId="0" animBg="1"/>
      <p:bldP spid="11" grpId="0" animBg="1"/>
      <p:bldP spid="14" grpId="0" animBg="1"/>
      <p:bldP spid="15" grpId="0" animBg="1"/>
      <p:bldP spid="16" grpId="0" animBg="1"/>
      <p:bldP spid="17" grpId="0" animBg="1"/>
      <p:bldP spid="18" grpId="0" animBg="1"/>
      <p:bldP spid="19" grpId="0" animBg="1"/>
      <p:bldP spid="20" grpId="0" animBg="1"/>
      <p:bldP spid="21" grpId="0" animBg="1"/>
      <p:bldP spid="22" grpId="0" animBg="1"/>
      <p:bldP spid="24" grpId="0" animBg="1"/>
      <p:bldP spid="25" grpId="0" animBg="1"/>
      <p:bldP spid="26" grpId="0" animBg="1"/>
      <p:bldP spid="27" grpId="0" animBg="1"/>
      <p:bldP spid="28" grpId="0" animBg="1"/>
      <p:bldP spid="2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336282"/>
            <a:ext cx="8220075" cy="994306"/>
          </a:xfrm>
        </p:spPr>
        <p:txBody>
          <a:bodyPr/>
          <a:lstStyle/>
          <a:p>
            <a:r>
              <a:rPr lang="en-GB" sz="3600" spc="-100" dirty="0">
                <a:solidFill>
                  <a:schemeClr val="tx1"/>
                </a:solidFill>
              </a:rPr>
              <a:t>Escape the Lighthouse</a:t>
            </a:r>
            <a:endParaRPr lang="en-GB" sz="3600" dirty="0"/>
          </a:p>
        </p:txBody>
      </p:sp>
      <p:sp>
        <p:nvSpPr>
          <p:cNvPr id="4" name="TextBox 3"/>
          <p:cNvSpPr txBox="1"/>
          <p:nvPr/>
        </p:nvSpPr>
        <p:spPr>
          <a:xfrm>
            <a:off x="718996" y="1387360"/>
            <a:ext cx="8005404" cy="913515"/>
          </a:xfrm>
          <a:prstGeom prst="rect">
            <a:avLst/>
          </a:prstGeom>
          <a:noFill/>
        </p:spPr>
        <p:txBody>
          <a:bodyPr wrap="square" lIns="72000" bIns="36000" rtlCol="0">
            <a:spAutoFit/>
          </a:bodyPr>
          <a:lstStyle/>
          <a:p>
            <a:pPr>
              <a:lnSpc>
                <a:spcPct val="100000"/>
              </a:lnSpc>
              <a:spcBef>
                <a:spcPct val="0"/>
              </a:spcBef>
              <a:buFontTx/>
              <a:buNone/>
            </a:pPr>
            <a:r>
              <a:rPr lang="en-GB" altLang="en-US" dirty="0"/>
              <a:t>Now you’ve solved all the clues, it’s time to enter the code into the keypad and escape the lighthouse!</a:t>
            </a:r>
            <a:endParaRPr lang="en-GB" altLang="en-US" b="1" dirty="0"/>
          </a:p>
          <a:p>
            <a:endParaRPr lang="en-GB" dirty="0"/>
          </a:p>
        </p:txBody>
      </p:sp>
      <p:sp>
        <p:nvSpPr>
          <p:cNvPr id="31" name="Rounded Rectangle 30"/>
          <p:cNvSpPr/>
          <p:nvPr/>
        </p:nvSpPr>
        <p:spPr>
          <a:xfrm>
            <a:off x="1341577" y="2474228"/>
            <a:ext cx="6662737" cy="2661179"/>
          </a:xfrm>
          <a:prstGeom prst="roundRect">
            <a:avLst>
              <a:gd name="adj" fmla="val 6306"/>
            </a:avLst>
          </a:prstGeom>
          <a:solidFill>
            <a:schemeClr val="bg1">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eaLnBrk="1" fontAlgn="auto" hangingPunct="1">
              <a:spcBef>
                <a:spcPts val="0"/>
              </a:spcBef>
              <a:spcAft>
                <a:spcPts val="0"/>
              </a:spcAft>
              <a:defRPr/>
            </a:pPr>
            <a:endParaRPr lang="en-GB"/>
          </a:p>
        </p:txBody>
      </p:sp>
      <p:pic>
        <p:nvPicPr>
          <p:cNvPr id="32" name="Picture 3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34329" y="2387114"/>
            <a:ext cx="980661" cy="2922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 name="Rectangle 32"/>
          <p:cNvSpPr>
            <a:spLocks noChangeArrowheads="1"/>
          </p:cNvSpPr>
          <p:nvPr/>
        </p:nvSpPr>
        <p:spPr bwMode="auto">
          <a:xfrm>
            <a:off x="2954050" y="3214004"/>
            <a:ext cx="57259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lnSpc>
                <a:spcPct val="100000"/>
              </a:lnSpc>
              <a:spcBef>
                <a:spcPct val="0"/>
              </a:spcBef>
              <a:buFontTx/>
              <a:buNone/>
            </a:pPr>
            <a:r>
              <a:rPr lang="en-GB" altLang="en-US" sz="1400" dirty="0">
                <a:solidFill>
                  <a:schemeClr val="tx1"/>
                </a:solidFill>
              </a:rPr>
              <a:t>Digit</a:t>
            </a:r>
            <a:br>
              <a:rPr lang="en-GB" altLang="en-US" sz="1400" dirty="0">
                <a:solidFill>
                  <a:schemeClr val="tx1"/>
                </a:solidFill>
              </a:rPr>
            </a:br>
            <a:r>
              <a:rPr lang="en-GB" altLang="en-US" sz="1400" dirty="0">
                <a:solidFill>
                  <a:schemeClr val="tx1"/>
                </a:solidFill>
              </a:rPr>
              <a:t>1</a:t>
            </a:r>
          </a:p>
        </p:txBody>
      </p:sp>
      <p:sp>
        <p:nvSpPr>
          <p:cNvPr id="34" name="Rectangle 33"/>
          <p:cNvSpPr>
            <a:spLocks noChangeArrowheads="1"/>
          </p:cNvSpPr>
          <p:nvPr/>
        </p:nvSpPr>
        <p:spPr bwMode="auto">
          <a:xfrm>
            <a:off x="3511904" y="3214004"/>
            <a:ext cx="57259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lnSpc>
                <a:spcPct val="100000"/>
              </a:lnSpc>
              <a:spcBef>
                <a:spcPct val="0"/>
              </a:spcBef>
              <a:buFontTx/>
              <a:buNone/>
            </a:pPr>
            <a:r>
              <a:rPr lang="en-GB" altLang="en-US" sz="1400" dirty="0">
                <a:solidFill>
                  <a:schemeClr val="tx1"/>
                </a:solidFill>
              </a:rPr>
              <a:t>Digit</a:t>
            </a:r>
            <a:br>
              <a:rPr lang="en-GB" altLang="en-US" sz="1400" dirty="0">
                <a:solidFill>
                  <a:schemeClr val="tx1"/>
                </a:solidFill>
              </a:rPr>
            </a:br>
            <a:r>
              <a:rPr lang="en-GB" altLang="en-US" sz="1400" dirty="0">
                <a:solidFill>
                  <a:schemeClr val="tx1"/>
                </a:solidFill>
              </a:rPr>
              <a:t>2</a:t>
            </a:r>
          </a:p>
        </p:txBody>
      </p:sp>
      <p:sp>
        <p:nvSpPr>
          <p:cNvPr id="35" name="Rectangle 34"/>
          <p:cNvSpPr>
            <a:spLocks noChangeArrowheads="1"/>
          </p:cNvSpPr>
          <p:nvPr/>
        </p:nvSpPr>
        <p:spPr bwMode="auto">
          <a:xfrm>
            <a:off x="4069758" y="3214004"/>
            <a:ext cx="57259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lnSpc>
                <a:spcPct val="100000"/>
              </a:lnSpc>
              <a:spcBef>
                <a:spcPct val="0"/>
              </a:spcBef>
              <a:buFontTx/>
              <a:buNone/>
            </a:pPr>
            <a:r>
              <a:rPr lang="en-GB" altLang="en-US" sz="1400" dirty="0">
                <a:solidFill>
                  <a:schemeClr val="tx1"/>
                </a:solidFill>
              </a:rPr>
              <a:t>Digit</a:t>
            </a:r>
            <a:br>
              <a:rPr lang="en-GB" altLang="en-US" sz="1400" dirty="0">
                <a:solidFill>
                  <a:schemeClr val="tx1"/>
                </a:solidFill>
              </a:rPr>
            </a:br>
            <a:r>
              <a:rPr lang="en-GB" altLang="en-US" sz="1400" dirty="0">
                <a:solidFill>
                  <a:schemeClr val="tx1"/>
                </a:solidFill>
              </a:rPr>
              <a:t>3</a:t>
            </a:r>
          </a:p>
        </p:txBody>
      </p:sp>
      <p:sp>
        <p:nvSpPr>
          <p:cNvPr id="36" name="Rectangle 35"/>
          <p:cNvSpPr>
            <a:spLocks noChangeArrowheads="1"/>
          </p:cNvSpPr>
          <p:nvPr/>
        </p:nvSpPr>
        <p:spPr bwMode="auto">
          <a:xfrm>
            <a:off x="4627612" y="3214004"/>
            <a:ext cx="57259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lnSpc>
                <a:spcPct val="100000"/>
              </a:lnSpc>
              <a:spcBef>
                <a:spcPct val="0"/>
              </a:spcBef>
              <a:buFontTx/>
              <a:buNone/>
            </a:pPr>
            <a:r>
              <a:rPr lang="en-GB" altLang="en-US" sz="1400" dirty="0">
                <a:solidFill>
                  <a:schemeClr val="tx1"/>
                </a:solidFill>
              </a:rPr>
              <a:t>Digit</a:t>
            </a:r>
            <a:br>
              <a:rPr lang="en-GB" altLang="en-US" sz="1400" dirty="0">
                <a:solidFill>
                  <a:schemeClr val="tx1"/>
                </a:solidFill>
              </a:rPr>
            </a:br>
            <a:r>
              <a:rPr lang="en-GB" altLang="en-US" sz="1400" dirty="0">
                <a:solidFill>
                  <a:schemeClr val="tx1"/>
                </a:solidFill>
              </a:rPr>
              <a:t>4</a:t>
            </a:r>
          </a:p>
        </p:txBody>
      </p:sp>
      <p:sp>
        <p:nvSpPr>
          <p:cNvPr id="37" name="Rectangle 36"/>
          <p:cNvSpPr>
            <a:spLocks noChangeArrowheads="1"/>
          </p:cNvSpPr>
          <p:nvPr/>
        </p:nvSpPr>
        <p:spPr bwMode="auto">
          <a:xfrm>
            <a:off x="5185466" y="3214004"/>
            <a:ext cx="57259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lnSpc>
                <a:spcPct val="100000"/>
              </a:lnSpc>
              <a:spcBef>
                <a:spcPct val="0"/>
              </a:spcBef>
              <a:buFontTx/>
              <a:buNone/>
            </a:pPr>
            <a:r>
              <a:rPr lang="en-GB" altLang="en-US" sz="1400" dirty="0">
                <a:solidFill>
                  <a:schemeClr val="tx1"/>
                </a:solidFill>
              </a:rPr>
              <a:t>Digit</a:t>
            </a:r>
            <a:br>
              <a:rPr lang="en-GB" altLang="en-US" sz="1400" dirty="0">
                <a:solidFill>
                  <a:schemeClr val="tx1"/>
                </a:solidFill>
              </a:rPr>
            </a:br>
            <a:r>
              <a:rPr lang="en-GB" altLang="en-US" sz="1400" dirty="0">
                <a:solidFill>
                  <a:schemeClr val="tx1"/>
                </a:solidFill>
              </a:rPr>
              <a:t>5</a:t>
            </a:r>
          </a:p>
        </p:txBody>
      </p:sp>
      <p:sp>
        <p:nvSpPr>
          <p:cNvPr id="38" name="Rectangle 37"/>
          <p:cNvSpPr>
            <a:spLocks noChangeArrowheads="1"/>
          </p:cNvSpPr>
          <p:nvPr/>
        </p:nvSpPr>
        <p:spPr bwMode="auto">
          <a:xfrm>
            <a:off x="5743320" y="3214004"/>
            <a:ext cx="57259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lnSpc>
                <a:spcPct val="100000"/>
              </a:lnSpc>
              <a:spcBef>
                <a:spcPct val="0"/>
              </a:spcBef>
              <a:buFontTx/>
              <a:buNone/>
            </a:pPr>
            <a:r>
              <a:rPr lang="en-GB" altLang="en-US" sz="1400" dirty="0">
                <a:solidFill>
                  <a:schemeClr val="tx1"/>
                </a:solidFill>
              </a:rPr>
              <a:t>Digit</a:t>
            </a:r>
            <a:br>
              <a:rPr lang="en-GB" altLang="en-US" sz="1400" dirty="0">
                <a:solidFill>
                  <a:schemeClr val="tx1"/>
                </a:solidFill>
              </a:rPr>
            </a:br>
            <a:r>
              <a:rPr lang="en-GB" altLang="en-US" sz="1400" dirty="0">
                <a:solidFill>
                  <a:schemeClr val="tx1"/>
                </a:solidFill>
              </a:rPr>
              <a:t>6</a:t>
            </a:r>
          </a:p>
        </p:txBody>
      </p:sp>
      <p:sp>
        <p:nvSpPr>
          <p:cNvPr id="56" name="1">
            <a:extLst/>
          </p:cNvPr>
          <p:cNvSpPr/>
          <p:nvPr/>
        </p:nvSpPr>
        <p:spPr>
          <a:xfrm>
            <a:off x="3027958" y="3758050"/>
            <a:ext cx="407987" cy="579438"/>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eaLnBrk="1" fontAlgn="auto" hangingPunct="1">
              <a:spcBef>
                <a:spcPts val="0"/>
              </a:spcBef>
              <a:spcAft>
                <a:spcPts val="0"/>
              </a:spcAft>
              <a:defRPr/>
            </a:pPr>
            <a:endParaRPr lang="en-GB"/>
          </a:p>
        </p:txBody>
      </p:sp>
      <p:sp>
        <p:nvSpPr>
          <p:cNvPr id="57" name="Rectangle 56"/>
          <p:cNvSpPr>
            <a:spLocks noChangeArrowheads="1"/>
          </p:cNvSpPr>
          <p:nvPr/>
        </p:nvSpPr>
        <p:spPr bwMode="auto">
          <a:xfrm>
            <a:off x="3037541" y="3808554"/>
            <a:ext cx="378630"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lnSpc>
                <a:spcPct val="100000"/>
              </a:lnSpc>
              <a:spcBef>
                <a:spcPct val="0"/>
              </a:spcBef>
              <a:buFontTx/>
              <a:buNone/>
            </a:pPr>
            <a:r>
              <a:rPr lang="en-GB" altLang="en-US" sz="2600" b="1" dirty="0">
                <a:solidFill>
                  <a:srgbClr val="005722"/>
                </a:solidFill>
              </a:rPr>
              <a:t>4</a:t>
            </a:r>
            <a:endParaRPr lang="en-GB" altLang="en-US" dirty="0">
              <a:solidFill>
                <a:srgbClr val="005722"/>
              </a:solidFill>
            </a:endParaRPr>
          </a:p>
        </p:txBody>
      </p:sp>
      <p:sp>
        <p:nvSpPr>
          <p:cNvPr id="54" name="1">
            <a:extLst/>
          </p:cNvPr>
          <p:cNvSpPr/>
          <p:nvPr/>
        </p:nvSpPr>
        <p:spPr>
          <a:xfrm>
            <a:off x="3584738" y="3764741"/>
            <a:ext cx="407987" cy="579438"/>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eaLnBrk="1" fontAlgn="auto" hangingPunct="1">
              <a:spcBef>
                <a:spcPts val="0"/>
              </a:spcBef>
              <a:spcAft>
                <a:spcPts val="0"/>
              </a:spcAft>
              <a:defRPr/>
            </a:pPr>
            <a:endParaRPr lang="en-GB"/>
          </a:p>
        </p:txBody>
      </p:sp>
      <p:sp>
        <p:nvSpPr>
          <p:cNvPr id="55" name="Rectangle 54"/>
          <p:cNvSpPr>
            <a:spLocks noChangeArrowheads="1"/>
          </p:cNvSpPr>
          <p:nvPr/>
        </p:nvSpPr>
        <p:spPr bwMode="auto">
          <a:xfrm>
            <a:off x="3594321" y="3815245"/>
            <a:ext cx="378630"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lnSpc>
                <a:spcPct val="100000"/>
              </a:lnSpc>
              <a:spcBef>
                <a:spcPct val="0"/>
              </a:spcBef>
              <a:buFontTx/>
              <a:buNone/>
            </a:pPr>
            <a:r>
              <a:rPr lang="en-GB" altLang="en-US" sz="2600" b="1" dirty="0">
                <a:solidFill>
                  <a:srgbClr val="005722"/>
                </a:solidFill>
              </a:rPr>
              <a:t>4</a:t>
            </a:r>
            <a:endParaRPr lang="en-GB" altLang="en-US" dirty="0">
              <a:solidFill>
                <a:srgbClr val="005722"/>
              </a:solidFill>
            </a:endParaRPr>
          </a:p>
        </p:txBody>
      </p:sp>
      <p:sp>
        <p:nvSpPr>
          <p:cNvPr id="52" name="1">
            <a:extLst/>
          </p:cNvPr>
          <p:cNvSpPr/>
          <p:nvPr/>
        </p:nvSpPr>
        <p:spPr>
          <a:xfrm>
            <a:off x="4145809" y="3763280"/>
            <a:ext cx="407987" cy="579438"/>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eaLnBrk="1" fontAlgn="auto" hangingPunct="1">
              <a:spcBef>
                <a:spcPts val="0"/>
              </a:spcBef>
              <a:spcAft>
                <a:spcPts val="0"/>
              </a:spcAft>
              <a:defRPr/>
            </a:pPr>
            <a:endParaRPr lang="en-GB"/>
          </a:p>
        </p:txBody>
      </p:sp>
      <p:sp>
        <p:nvSpPr>
          <p:cNvPr id="53" name="Rectangle 52"/>
          <p:cNvSpPr>
            <a:spLocks noChangeArrowheads="1"/>
          </p:cNvSpPr>
          <p:nvPr/>
        </p:nvSpPr>
        <p:spPr bwMode="auto">
          <a:xfrm>
            <a:off x="4159399" y="3813784"/>
            <a:ext cx="370615"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lnSpc>
                <a:spcPct val="100000"/>
              </a:lnSpc>
              <a:spcBef>
                <a:spcPct val="0"/>
              </a:spcBef>
              <a:buFontTx/>
              <a:buNone/>
            </a:pPr>
            <a:r>
              <a:rPr lang="en-GB" altLang="en-US" sz="2600" b="1" dirty="0">
                <a:solidFill>
                  <a:srgbClr val="005722"/>
                </a:solidFill>
              </a:rPr>
              <a:t>5</a:t>
            </a:r>
            <a:endParaRPr lang="en-GB" altLang="en-US" dirty="0">
              <a:solidFill>
                <a:srgbClr val="005722"/>
              </a:solidFill>
            </a:endParaRPr>
          </a:p>
        </p:txBody>
      </p:sp>
      <p:sp>
        <p:nvSpPr>
          <p:cNvPr id="50" name="1">
            <a:extLst/>
          </p:cNvPr>
          <p:cNvSpPr/>
          <p:nvPr/>
        </p:nvSpPr>
        <p:spPr>
          <a:xfrm>
            <a:off x="4704902" y="3763280"/>
            <a:ext cx="407987" cy="579438"/>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eaLnBrk="1" fontAlgn="auto" hangingPunct="1">
              <a:spcBef>
                <a:spcPts val="0"/>
              </a:spcBef>
              <a:spcAft>
                <a:spcPts val="0"/>
              </a:spcAft>
              <a:defRPr/>
            </a:pPr>
            <a:endParaRPr lang="en-GB"/>
          </a:p>
        </p:txBody>
      </p:sp>
      <p:sp>
        <p:nvSpPr>
          <p:cNvPr id="51" name="Rectangle 50"/>
          <p:cNvSpPr>
            <a:spLocks noChangeArrowheads="1"/>
          </p:cNvSpPr>
          <p:nvPr/>
        </p:nvSpPr>
        <p:spPr bwMode="auto">
          <a:xfrm>
            <a:off x="4721698" y="3813784"/>
            <a:ext cx="364203"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lnSpc>
                <a:spcPct val="100000"/>
              </a:lnSpc>
              <a:spcBef>
                <a:spcPct val="0"/>
              </a:spcBef>
              <a:buFontTx/>
              <a:buNone/>
            </a:pPr>
            <a:r>
              <a:rPr lang="en-GB" altLang="en-US" sz="2600" b="1" dirty="0">
                <a:solidFill>
                  <a:srgbClr val="005722"/>
                </a:solidFill>
              </a:rPr>
              <a:t>3</a:t>
            </a:r>
            <a:endParaRPr lang="en-GB" altLang="en-US" dirty="0">
              <a:solidFill>
                <a:srgbClr val="005722"/>
              </a:solidFill>
            </a:endParaRPr>
          </a:p>
        </p:txBody>
      </p:sp>
      <p:sp>
        <p:nvSpPr>
          <p:cNvPr id="48" name="1">
            <a:extLst/>
          </p:cNvPr>
          <p:cNvSpPr/>
          <p:nvPr/>
        </p:nvSpPr>
        <p:spPr>
          <a:xfrm>
            <a:off x="5257788" y="3763281"/>
            <a:ext cx="407987" cy="579438"/>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eaLnBrk="1" fontAlgn="auto" hangingPunct="1">
              <a:spcBef>
                <a:spcPts val="0"/>
              </a:spcBef>
              <a:spcAft>
                <a:spcPts val="0"/>
              </a:spcAft>
              <a:defRPr/>
            </a:pPr>
            <a:endParaRPr lang="en-GB"/>
          </a:p>
        </p:txBody>
      </p:sp>
      <p:sp>
        <p:nvSpPr>
          <p:cNvPr id="49" name="Rectangle 48"/>
          <p:cNvSpPr>
            <a:spLocks noChangeArrowheads="1"/>
          </p:cNvSpPr>
          <p:nvPr/>
        </p:nvSpPr>
        <p:spPr bwMode="auto">
          <a:xfrm>
            <a:off x="5267371" y="3813785"/>
            <a:ext cx="378630"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lnSpc>
                <a:spcPct val="100000"/>
              </a:lnSpc>
              <a:spcBef>
                <a:spcPct val="0"/>
              </a:spcBef>
              <a:buFontTx/>
              <a:buNone/>
            </a:pPr>
            <a:r>
              <a:rPr lang="en-GB" altLang="en-US" sz="2600" b="1" dirty="0">
                <a:solidFill>
                  <a:srgbClr val="005722"/>
                </a:solidFill>
              </a:rPr>
              <a:t>4</a:t>
            </a:r>
            <a:endParaRPr lang="en-GB" altLang="en-US" dirty="0">
              <a:solidFill>
                <a:srgbClr val="005722"/>
              </a:solidFill>
            </a:endParaRPr>
          </a:p>
        </p:txBody>
      </p:sp>
      <p:sp>
        <p:nvSpPr>
          <p:cNvPr id="46" name="1">
            <a:extLst/>
          </p:cNvPr>
          <p:cNvSpPr/>
          <p:nvPr/>
        </p:nvSpPr>
        <p:spPr>
          <a:xfrm>
            <a:off x="5782334" y="3763281"/>
            <a:ext cx="407987" cy="579438"/>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eaLnBrk="1" fontAlgn="auto" hangingPunct="1">
              <a:spcBef>
                <a:spcPts val="0"/>
              </a:spcBef>
              <a:spcAft>
                <a:spcPts val="0"/>
              </a:spcAft>
              <a:defRPr/>
            </a:pPr>
            <a:endParaRPr lang="en-GB"/>
          </a:p>
        </p:txBody>
      </p:sp>
      <p:sp>
        <p:nvSpPr>
          <p:cNvPr id="47" name="Rectangle 46"/>
          <p:cNvSpPr>
            <a:spLocks noChangeArrowheads="1"/>
          </p:cNvSpPr>
          <p:nvPr/>
        </p:nvSpPr>
        <p:spPr bwMode="auto">
          <a:xfrm>
            <a:off x="5795924" y="3813785"/>
            <a:ext cx="370615"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lnSpc>
                <a:spcPct val="100000"/>
              </a:lnSpc>
              <a:spcBef>
                <a:spcPct val="0"/>
              </a:spcBef>
              <a:buFontTx/>
              <a:buNone/>
            </a:pPr>
            <a:r>
              <a:rPr lang="en-GB" altLang="en-US" sz="2600" b="1" dirty="0">
                <a:solidFill>
                  <a:srgbClr val="005722"/>
                </a:solidFill>
              </a:rPr>
              <a:t>9</a:t>
            </a:r>
            <a:endParaRPr lang="en-GB" altLang="en-US" dirty="0">
              <a:solidFill>
                <a:srgbClr val="005722"/>
              </a:solidFill>
            </a:endParaRPr>
          </a:p>
        </p:txBody>
      </p:sp>
      <p:sp>
        <p:nvSpPr>
          <p:cNvPr id="45" name="Oval 44">
            <a:hlinkClick r:id="rId3" action="ppaction://hlinksldjump"/>
          </p:cNvPr>
          <p:cNvSpPr/>
          <p:nvPr/>
        </p:nvSpPr>
        <p:spPr>
          <a:xfrm>
            <a:off x="7648908" y="4518004"/>
            <a:ext cx="569985" cy="569985"/>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61" name="Oval 60"/>
          <p:cNvSpPr/>
          <p:nvPr/>
        </p:nvSpPr>
        <p:spPr>
          <a:xfrm>
            <a:off x="7638325" y="4524326"/>
            <a:ext cx="559063" cy="559063"/>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TextBox 61"/>
          <p:cNvSpPr txBox="1"/>
          <p:nvPr/>
        </p:nvSpPr>
        <p:spPr>
          <a:xfrm>
            <a:off x="7598574" y="4657677"/>
            <a:ext cx="1420995" cy="276999"/>
          </a:xfrm>
          <a:prstGeom prst="rect">
            <a:avLst/>
          </a:prstGeom>
          <a:noFill/>
        </p:spPr>
        <p:txBody>
          <a:bodyPr wrap="square" rtlCol="0">
            <a:spAutoFit/>
          </a:bodyPr>
          <a:lstStyle/>
          <a:p>
            <a:r>
              <a:rPr lang="en-GB" sz="1200" dirty="0">
                <a:solidFill>
                  <a:schemeClr val="bg1"/>
                </a:solidFill>
              </a:rPr>
              <a:t>unlock</a:t>
            </a:r>
          </a:p>
        </p:txBody>
      </p:sp>
    </p:spTree>
    <p:extLst>
      <p:ext uri="{BB962C8B-B14F-4D97-AF65-F5344CB8AC3E}">
        <p14:creationId xmlns:p14="http://schemas.microsoft.com/office/powerpoint/2010/main" val="1747428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250"/>
                                        <p:tgtEl>
                                          <p:spTgt spid="5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5"/>
                                        </p:tgtEl>
                                        <p:attrNameLst>
                                          <p:attrName>style.visibility</p:attrName>
                                        </p:attrNameLst>
                                      </p:cBhvr>
                                      <p:to>
                                        <p:strVal val="visible"/>
                                      </p:to>
                                    </p:set>
                                    <p:animEffect transition="in" filter="fade">
                                      <p:cBhvr>
                                        <p:cTn id="12" dur="250"/>
                                        <p:tgtEl>
                                          <p:spTgt spid="5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3"/>
                                        </p:tgtEl>
                                        <p:attrNameLst>
                                          <p:attrName>style.visibility</p:attrName>
                                        </p:attrNameLst>
                                      </p:cBhvr>
                                      <p:to>
                                        <p:strVal val="visible"/>
                                      </p:to>
                                    </p:set>
                                    <p:animEffect transition="in" filter="fade">
                                      <p:cBhvr>
                                        <p:cTn id="17" dur="250"/>
                                        <p:tgtEl>
                                          <p:spTgt spid="5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1"/>
                                        </p:tgtEl>
                                        <p:attrNameLst>
                                          <p:attrName>style.visibility</p:attrName>
                                        </p:attrNameLst>
                                      </p:cBhvr>
                                      <p:to>
                                        <p:strVal val="visible"/>
                                      </p:to>
                                    </p:set>
                                    <p:animEffect transition="in" filter="fade">
                                      <p:cBhvr>
                                        <p:cTn id="22" dur="250"/>
                                        <p:tgtEl>
                                          <p:spTgt spid="5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9"/>
                                        </p:tgtEl>
                                        <p:attrNameLst>
                                          <p:attrName>style.visibility</p:attrName>
                                        </p:attrNameLst>
                                      </p:cBhvr>
                                      <p:to>
                                        <p:strVal val="visible"/>
                                      </p:to>
                                    </p:set>
                                    <p:animEffect transition="in" filter="fade">
                                      <p:cBhvr>
                                        <p:cTn id="27" dur="250"/>
                                        <p:tgtEl>
                                          <p:spTgt spid="4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7"/>
                                        </p:tgtEl>
                                        <p:attrNameLst>
                                          <p:attrName>style.visibility</p:attrName>
                                        </p:attrNameLst>
                                      </p:cBhvr>
                                      <p:to>
                                        <p:strVal val="visible"/>
                                      </p:to>
                                    </p:set>
                                    <p:animEffect transition="in" filter="fade">
                                      <p:cBhvr>
                                        <p:cTn id="32" dur="25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55" grpId="0"/>
      <p:bldP spid="53" grpId="0"/>
      <p:bldP spid="51" grpId="0"/>
      <p:bldP spid="49" grpId="0"/>
      <p:bldP spid="4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1630</TotalTime>
  <Words>684</Words>
  <Application>Microsoft Office PowerPoint</Application>
  <PresentationFormat>On-screen Show (4:3)</PresentationFormat>
  <Paragraphs>138</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Calibri</vt:lpstr>
      <vt:lpstr>Arial</vt:lpstr>
      <vt:lpstr>Twinkl</vt:lpstr>
      <vt:lpstr>Office Theme</vt:lpstr>
      <vt:lpstr>PowerPoint Presentation</vt:lpstr>
      <vt:lpstr>Escape the Lighthouse</vt:lpstr>
      <vt:lpstr>Escape the Lighthouse</vt:lpstr>
      <vt:lpstr>Escape the Lighthouse</vt:lpstr>
      <vt:lpstr> Escape the Lighthouse – Clue 1  </vt:lpstr>
      <vt:lpstr>Escape the Lighthouse – Clue 2</vt:lpstr>
      <vt:lpstr>Escape the Lighthouse – Clue 3</vt:lpstr>
      <vt:lpstr>Escape the Lighthouse – Clue 4</vt:lpstr>
      <vt:lpstr>Escape the Lighthouse – Clue 5</vt:lpstr>
      <vt:lpstr>Escape the Lighthouse – Clue 6</vt:lpstr>
      <vt:lpstr>Escape the Lighthouse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Shannon Andrews</dc:creator>
  <cp:lastModifiedBy>Shannon Andrews</cp:lastModifiedBy>
  <cp:revision>39</cp:revision>
  <dcterms:created xsi:type="dcterms:W3CDTF">2019-10-25T10:59:18Z</dcterms:created>
  <dcterms:modified xsi:type="dcterms:W3CDTF">2019-11-12T13:49:02Z</dcterms:modified>
</cp:coreProperties>
</file>