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60" r:id="rId3"/>
  </p:sldMasterIdLst>
  <p:notesMasterIdLst>
    <p:notesMasterId r:id="rId19"/>
  </p:notesMasterIdLst>
  <p:handoutMasterIdLst>
    <p:handoutMasterId r:id="rId20"/>
  </p:handoutMasterIdLst>
  <p:sldIdLst>
    <p:sldId id="261" r:id="rId4"/>
    <p:sldId id="258" r:id="rId5"/>
    <p:sldId id="263" r:id="rId6"/>
    <p:sldId id="295" r:id="rId7"/>
    <p:sldId id="291" r:id="rId8"/>
    <p:sldId id="278" r:id="rId9"/>
    <p:sldId id="292" r:id="rId10"/>
    <p:sldId id="293" r:id="rId11"/>
    <p:sldId id="284" r:id="rId12"/>
    <p:sldId id="282" r:id="rId13"/>
    <p:sldId id="285" r:id="rId14"/>
    <p:sldId id="286" r:id="rId15"/>
    <p:sldId id="287" r:id="rId16"/>
    <p:sldId id="294" r:id="rId17"/>
    <p:sldId id="26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Sassoon Infant Md" panose="02000603050000020003" pitchFamily="2" charset="0"/>
      <p:regular r:id="rId25"/>
    </p:embeddedFont>
    <p:embeddedFont>
      <p:font typeface="Sassoon Infant Rg" panose="02000803050000020003" pitchFamily="2" charset="0"/>
      <p:regular r:id="rId26"/>
      <p:bold r:id="rId27"/>
    </p:embeddedFont>
    <p:embeddedFont>
      <p:font typeface="Twinkl" pitchFamily="2" charset="77"/>
      <p:regular r:id="rId28"/>
      <p:bold r:id="rId29"/>
    </p:embeddedFont>
    <p:embeddedFont>
      <p:font typeface="Twinkl SemiBold"/>
      <p:bold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15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62">
          <p15:clr>
            <a:srgbClr val="A4A3A4"/>
          </p15:clr>
        </p15:guide>
        <p15:guide id="7" pos="517">
          <p15:clr>
            <a:srgbClr val="A4A3A4"/>
          </p15:clr>
        </p15:guide>
        <p15:guide id="8" orient="horz" pos="477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A9F9"/>
    <a:srgbClr val="6D84F7"/>
    <a:srgbClr val="FEE57C"/>
    <a:srgbClr val="5260F2"/>
    <a:srgbClr val="79A75A"/>
    <a:srgbClr val="6FF5E0"/>
    <a:srgbClr val="B2144E"/>
    <a:srgbClr val="FDAB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42" autoAdjust="0"/>
    <p:restoredTop sz="94651" autoAdjust="0"/>
  </p:normalViewPr>
  <p:slideViewPr>
    <p:cSldViewPr snapToGrid="0">
      <p:cViewPr varScale="1">
        <p:scale>
          <a:sx n="110" d="100"/>
          <a:sy n="110" d="100"/>
        </p:scale>
        <p:origin x="1424" y="176"/>
      </p:cViewPr>
      <p:guideLst>
        <p:guide orient="horz" pos="2160"/>
        <p:guide pos="2915"/>
        <p:guide pos="317"/>
        <p:guide orient="horz" pos="3997"/>
        <p:guide pos="5443"/>
        <p:guide orient="horz" pos="362"/>
        <p:guide pos="517"/>
        <p:guide orient="horz" pos="477"/>
        <p:guide orient="horz" pos="3838"/>
        <p:guide pos="52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6.fntdata"/><Relationship Id="rId3" Type="http://schemas.openxmlformats.org/officeDocument/2006/relationships/slideMaster" Target="slideMasters/slideMaster1.xml"/><Relationship Id="rId21" Type="http://schemas.openxmlformats.org/officeDocument/2006/relationships/font" Target="fonts/font1.fntdata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5.fntdata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4.fntdata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3E58A5E-833C-4EF7-A222-8B4EA16443C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A24E1-4AB9-449C-B8DE-42F4B5560A9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AE731A-8B10-4316-A27D-395B58CFA7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78BE5A-A65B-4695-94FF-F8B0DCE109A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122499D7-F4A0-4F7E-AE7B-1150812F0352}" type="slidenum">
              <a:rPr altLang="en-US"/>
              <a:pPr/>
              <a:t>‹#›</a:t>
            </a:fld>
            <a:endParaRPr lang="en-US" altLang="en-US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77C717F-BE21-4584-AEE7-562B8AA4E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33F924-67E8-4934-8610-0F234EBEE95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  <a:ea typeface="Arial" panose="020B0604020202020204" pitchFamily="34" charset="0"/>
                <a:cs typeface="+mn-ea"/>
              </a:defRPr>
            </a:lvl1pPr>
          </a:lstStyle>
          <a:p>
            <a:pPr>
              <a:defRPr/>
            </a:pPr>
            <a:fld id="{1111DA35-3EA2-4961-B1BF-AF75D56C9AF5}" type="datetimeFigureOut">
              <a:rPr lang="en-US"/>
              <a:pPr>
                <a:defRPr/>
              </a:pPr>
              <a:t>6/16/20</a:t>
            </a:fld>
            <a:endParaRPr lang="en-US">
              <a:ea typeface="+mn-ea"/>
              <a:cs typeface="+mn-cs"/>
            </a:endParaRPr>
          </a:p>
        </p:txBody>
      </p:sp>
      <p:sp>
        <p:nvSpPr>
          <p:cNvPr id="6148" name="Slide Image Placeholder 3">
            <a:extLst>
              <a:ext uri="{FF2B5EF4-FFF2-40B4-BE49-F238E27FC236}">
                <a16:creationId xmlns:a16="http://schemas.microsoft.com/office/drawing/2014/main" id="{2E3F55CE-E833-4FEF-85D2-C7B839765592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Notes Placeholder 4">
            <a:extLst>
              <a:ext uri="{FF2B5EF4-FFF2-40B4-BE49-F238E27FC236}">
                <a16:creationId xmlns:a16="http://schemas.microsoft.com/office/drawing/2014/main" id="{5E1DE3D7-A42F-45B0-B4E1-62334CCD7605}"/>
              </a:ext>
            </a:extLst>
          </p:cNvPr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9663CE-0B77-499B-AE54-056741653E6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BA0D11-DC36-4B63-96B3-825B52ADED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  <a:cs typeface="Arial" panose="020B0604020202020204" pitchFamily="34" charset="0"/>
              </a:defRPr>
            </a:lvl1pPr>
          </a:lstStyle>
          <a:p>
            <a:fld id="{D79FB4D5-BDF0-4E5A-A17B-1EA4CFCBDB57}" type="slidenum">
              <a:rPr altLang="en-US"/>
              <a:pPr/>
              <a:t>‹#›</a:t>
            </a:fld>
            <a:endParaRPr lang="en-US" altLang="en-US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DB1F9810-A929-4248-9E94-F56B18C5DB75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0243" name="Text Placeholder 2">
            <a:extLst>
              <a:ext uri="{FF2B5EF4-FFF2-40B4-BE49-F238E27FC236}">
                <a16:creationId xmlns:a16="http://schemas.microsoft.com/office/drawing/2014/main" id="{728C6A0A-8EEA-46D5-B6DC-63DA1A606F2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F310D3A0-73DF-43FF-AC16-CAFFBA0E3574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3315" name="Text Placeholder 2">
            <a:extLst>
              <a:ext uri="{FF2B5EF4-FFF2-40B4-BE49-F238E27FC236}">
                <a16:creationId xmlns:a16="http://schemas.microsoft.com/office/drawing/2014/main" id="{82AF90FD-191B-4119-9364-CAFAB54627D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D929A75E-BED7-41BD-8D44-6FBDC335D43F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7411" name="Text Placeholder 2">
            <a:extLst>
              <a:ext uri="{FF2B5EF4-FFF2-40B4-BE49-F238E27FC236}">
                <a16:creationId xmlns:a16="http://schemas.microsoft.com/office/drawing/2014/main" id="{4A6E0621-B2FE-48C9-B7FA-E7F29EE4209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BC691F3F-7688-4A5B-A9F8-50ECADDC1A2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9459" name="Text Placeholder 2">
            <a:extLst>
              <a:ext uri="{FF2B5EF4-FFF2-40B4-BE49-F238E27FC236}">
                <a16:creationId xmlns:a16="http://schemas.microsoft.com/office/drawing/2014/main" id="{BA8FB0AB-90CD-41A8-80BE-D6218B08334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AC6FE77-4595-4979-B626-16BEB863BAFC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086D76E4-8AA4-4E81-8652-BB895DECE9A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1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617910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2D05C09-AD40-48BA-8014-A761C6569A31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8D672215-BF40-43D4-BDAF-8903D208E8B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noProof="1"/>
              <a:t>Click to edit Master text styles</a:t>
            </a:r>
          </a:p>
          <a:p>
            <a:pPr lvl="1"/>
            <a:r>
              <a:rPr lang="en-US" noProof="1"/>
              <a:t>Second level</a:t>
            </a:r>
          </a:p>
          <a:p>
            <a:pPr lvl="2"/>
            <a:r>
              <a:rPr lang="en-US" noProof="1"/>
              <a:t>Third level</a:t>
            </a:r>
          </a:p>
          <a:p>
            <a:pPr lvl="3"/>
            <a:r>
              <a:rPr lang="en-US" noProof="1"/>
              <a:t>Fourth level</a:t>
            </a:r>
          </a:p>
          <a:p>
            <a:pPr lvl="4"/>
            <a:r>
              <a:rPr lang="en-US" noProof="1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86667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28AE2355-4BC5-4DB6-B86A-BAA2F523F22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noProof="1"/>
              <a:t>Click to edit Master text styles</a:t>
            </a:r>
          </a:p>
          <a:p>
            <a:pPr lvl="1"/>
            <a:r>
              <a:rPr lang="en-US" noProof="1"/>
              <a:t>Second level</a:t>
            </a:r>
          </a:p>
          <a:p>
            <a:pPr lvl="2"/>
            <a:r>
              <a:rPr lang="en-US" noProof="1"/>
              <a:t>Third level</a:t>
            </a:r>
          </a:p>
          <a:p>
            <a:pPr lvl="3"/>
            <a:r>
              <a:rPr lang="en-US" noProof="1"/>
              <a:t>Fourth level</a:t>
            </a:r>
          </a:p>
          <a:p>
            <a:pPr lvl="4"/>
            <a:r>
              <a:rPr lang="en-US" noProof="1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48206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noProof="1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6416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9372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FDF33952-8AC6-4B66-A596-EFD4D3E4BD5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3305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379335A-A172-4FF8-A7F9-34E33DD2BDC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1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E395699-4DC3-4BC8-9792-37F4ACD6C6B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697" r:id="rId4"/>
    <p:sldLayoutId id="2147483698" r:id="rId5"/>
    <p:sldLayoutId id="2147483702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>
            <a:extLst>
              <a:ext uri="{FF2B5EF4-FFF2-40B4-BE49-F238E27FC236}">
                <a16:creationId xmlns:a16="http://schemas.microsoft.com/office/drawing/2014/main" id="{FD0CF3BA-162B-4610-A957-1B7851D408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>
            <a:extLst>
              <a:ext uri="{FF2B5EF4-FFF2-40B4-BE49-F238E27FC236}">
                <a16:creationId xmlns:a16="http://schemas.microsoft.com/office/drawing/2014/main" id="{BA129C0F-AC0D-4B55-BD69-3C236C65B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>
                <a:solidFill>
                  <a:schemeClr val="bg1"/>
                </a:solidFill>
                <a:latin typeface="Arial" panose="020B0604020202020204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ABDEA8A-757D-41BA-8573-722BD88C76E9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2685213-358C-4E55-9AE9-C3F1CBF41DA9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>
            <a:extLst>
              <a:ext uri="{FF2B5EF4-FFF2-40B4-BE49-F238E27FC236}">
                <a16:creationId xmlns:a16="http://schemas.microsoft.com/office/drawing/2014/main" id="{0DD1B330-FE6A-4858-BF77-E952AC9D91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800" b="1">
                <a:solidFill>
                  <a:schemeClr val="bg1"/>
                </a:solidFill>
                <a:latin typeface="Arial" panose="020B0604020202020204" pitchFamily="34" charset="0"/>
              </a:rPr>
              <a:t>Science</a:t>
            </a:r>
            <a:r>
              <a:rPr lang="en-GB" altLang="en-US" sz="800">
                <a:solidFill>
                  <a:schemeClr val="bg1"/>
                </a:solidFill>
                <a:latin typeface="Arial" panose="020B0604020202020204" pitchFamily="34" charset="0"/>
              </a:rPr>
              <a:t> | Year 4 | Electricity | Electrical Circuits | Lesson 3</a:t>
            </a:r>
          </a:p>
        </p:txBody>
      </p:sp>
      <p:sp>
        <p:nvSpPr>
          <p:cNvPr id="8199" name="Text Placeholder 16">
            <a:extLst>
              <a:ext uri="{FF2B5EF4-FFF2-40B4-BE49-F238E27FC236}">
                <a16:creationId xmlns:a16="http://schemas.microsoft.com/office/drawing/2014/main" id="{349F09BF-38DE-4EE8-8664-71802419E4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US" altLang="en-US" noProof="1"/>
              <a:t>Electricity</a:t>
            </a:r>
          </a:p>
        </p:txBody>
      </p:sp>
      <p:sp>
        <p:nvSpPr>
          <p:cNvPr id="8200" name="Title 17">
            <a:extLst>
              <a:ext uri="{FF2B5EF4-FFF2-40B4-BE49-F238E27FC236}">
                <a16:creationId xmlns:a16="http://schemas.microsoft.com/office/drawing/2014/main" id="{E1382E33-D7EC-406B-90C1-646D229B1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US" altLang="en-US" noProof="1"/>
              <a:t>Science</a:t>
            </a:r>
          </a:p>
        </p:txBody>
      </p:sp>
      <p:pic>
        <p:nvPicPr>
          <p:cNvPr id="8201" name="Picture 2">
            <a:extLst>
              <a:ext uri="{FF2B5EF4-FFF2-40B4-BE49-F238E27FC236}">
                <a16:creationId xmlns:a16="http://schemas.microsoft.com/office/drawing/2014/main" id="{BF9437E0-BE3A-4420-9E20-0EB6E7398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Twinkl Logo">
            <a:extLst>
              <a:ext uri="{FF2B5EF4-FFF2-40B4-BE49-F238E27FC236}">
                <a16:creationId xmlns:a16="http://schemas.microsoft.com/office/drawing/2014/main" id="{9F1D7726-5D55-4D0E-AA4C-0A6C5B954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A37964BD-F981-45D9-9B34-00F5B9A45869}"/>
              </a:ext>
            </a:extLst>
          </p:cNvPr>
          <p:cNvSpPr/>
          <p:nvPr/>
        </p:nvSpPr>
        <p:spPr bwMode="auto">
          <a:xfrm>
            <a:off x="468313" y="2947988"/>
            <a:ext cx="8137525" cy="3414712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17AC9DCE-A871-461F-877F-70BD0E839AD2}"/>
              </a:ext>
            </a:extLst>
          </p:cNvPr>
          <p:cNvSpPr/>
          <p:nvPr/>
        </p:nvSpPr>
        <p:spPr bwMode="auto">
          <a:xfrm>
            <a:off x="468313" y="530225"/>
            <a:ext cx="8137525" cy="2192338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268" name="Title 1">
            <a:extLst>
              <a:ext uri="{FF2B5EF4-FFF2-40B4-BE49-F238E27FC236}">
                <a16:creationId xmlns:a16="http://schemas.microsoft.com/office/drawing/2014/main" id="{85F1499C-21CF-4596-8721-D0FEA148F8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1269" name="Title 1">
            <a:extLst>
              <a:ext uri="{FF2B5EF4-FFF2-40B4-BE49-F238E27FC236}">
                <a16:creationId xmlns:a16="http://schemas.microsoft.com/office/drawing/2014/main" id="{8DA34C3B-E6AB-45B9-AAD7-2135895E2E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1270" name="Content Placeholder 15">
            <a:extLst>
              <a:ext uri="{FF2B5EF4-FFF2-40B4-BE49-F238E27FC236}">
                <a16:creationId xmlns:a16="http://schemas.microsoft.com/office/drawing/2014/main" id="{EBC24B45-F270-4843-AD87-928AAE756F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US" altLang="en-US" noProof="1"/>
              <a:t>I can predict and test complete and incomplete circuits.</a:t>
            </a:r>
          </a:p>
        </p:txBody>
      </p:sp>
      <p:sp>
        <p:nvSpPr>
          <p:cNvPr id="11271" name="Content Placeholder 15">
            <a:extLst>
              <a:ext uri="{FF2B5EF4-FFF2-40B4-BE49-F238E27FC236}">
                <a16:creationId xmlns:a16="http://schemas.microsoft.com/office/drawing/2014/main" id="{38AF7F65-0D12-477D-B520-0CFA3DE18F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 sz="1800"/>
              <a:t>I can identify what makes a circuit complete.</a:t>
            </a:r>
          </a:p>
          <a:p>
            <a:pPr eaLnBrk="1" hangingPunct="1"/>
            <a:r>
              <a:rPr lang="en-GB" altLang="en-US" sz="1800"/>
              <a:t>I can follow instructions to set up circuits.</a:t>
            </a:r>
          </a:p>
          <a:p>
            <a:pPr eaLnBrk="1" hangingPunct="1"/>
            <a:r>
              <a:rPr lang="en-GB" altLang="en-US" sz="1800"/>
              <a:t>I can identify complete and incomplete circuits.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D24CFAB-5B78-4D40-A711-840081095C03}"/>
              </a:ext>
            </a:extLst>
          </p:cNvPr>
          <p:cNvSpPr/>
          <p:nvPr/>
        </p:nvSpPr>
        <p:spPr>
          <a:xfrm>
            <a:off x="755650" y="1433513"/>
            <a:ext cx="7632700" cy="1020762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0243" name="Title 5">
            <a:extLst>
              <a:ext uri="{FF2B5EF4-FFF2-40B4-BE49-F238E27FC236}">
                <a16:creationId xmlns:a16="http://schemas.microsoft.com/office/drawing/2014/main" id="{98E9DE1E-F10A-4C01-9E16-801CD0E65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842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Electricity</a:t>
            </a:r>
          </a:p>
        </p:txBody>
      </p:sp>
      <p:sp>
        <p:nvSpPr>
          <p:cNvPr id="12292" name="Content Placeholder 6">
            <a:extLst>
              <a:ext uri="{FF2B5EF4-FFF2-40B4-BE49-F238E27FC236}">
                <a16:creationId xmlns:a16="http://schemas.microsoft.com/office/drawing/2014/main" id="{0DF47AA7-5700-434F-842C-7DA1B504D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433513"/>
            <a:ext cx="7632700" cy="1020762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en-US" noProof="1"/>
              <a:t>Discuss the following questions about electricity with your partner. Click each answer box to reveal the answers!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BBA1868-F45F-4D42-9AD3-A47B0B218FC3}"/>
              </a:ext>
            </a:extLst>
          </p:cNvPr>
          <p:cNvGrpSpPr>
            <a:grpSpLocks/>
          </p:cNvGrpSpPr>
          <p:nvPr/>
        </p:nvGrpSpPr>
        <p:grpSpPr bwMode="auto">
          <a:xfrm>
            <a:off x="676275" y="2460625"/>
            <a:ext cx="7712075" cy="900113"/>
            <a:chOff x="677044" y="2461347"/>
            <a:chExt cx="7711306" cy="899386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BE3BC03-6E6C-4EF2-8586-67D6C61C1E50}"/>
                </a:ext>
              </a:extLst>
            </p:cNvPr>
            <p:cNvSpPr/>
            <p:nvPr/>
          </p:nvSpPr>
          <p:spPr bwMode="auto">
            <a:xfrm>
              <a:off x="756411" y="2554934"/>
              <a:ext cx="7631939" cy="805799"/>
            </a:xfrm>
            <a:prstGeom prst="rect">
              <a:avLst/>
            </a:prstGeom>
            <a:solidFill>
              <a:srgbClr val="99A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en-GB" altLang="x-none" noProof="1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2309" name="Content Placeholder 6">
              <a:extLst>
                <a:ext uri="{FF2B5EF4-FFF2-40B4-BE49-F238E27FC236}">
                  <a16:creationId xmlns:a16="http://schemas.microsoft.com/office/drawing/2014/main" id="{A0FAE9A9-9BF1-43B9-BDC1-1384FE4A1D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7044" y="2461347"/>
              <a:ext cx="3894956" cy="777375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2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800"/>
                <a:t>Can you give an example of how electricity is found naturally? 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863C11F-0A05-41AF-9DDE-525ED1ECE394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444875"/>
            <a:ext cx="7632700" cy="806450"/>
            <a:chOff x="755650" y="3444880"/>
            <a:chExt cx="7632700" cy="80645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3329A07-6672-49B7-A185-69BF53CA889D}"/>
                </a:ext>
              </a:extLst>
            </p:cNvPr>
            <p:cNvSpPr/>
            <p:nvPr/>
          </p:nvSpPr>
          <p:spPr bwMode="auto">
            <a:xfrm>
              <a:off x="755650" y="3444880"/>
              <a:ext cx="7632700" cy="806451"/>
            </a:xfrm>
            <a:prstGeom prst="rect">
              <a:avLst/>
            </a:prstGeom>
            <a:solidFill>
              <a:srgbClr val="99A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en-GB" altLang="x-none" noProof="1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4" name="Content Placeholder 6">
              <a:extLst>
                <a:ext uri="{FF2B5EF4-FFF2-40B4-BE49-F238E27FC236}">
                  <a16:creationId xmlns:a16="http://schemas.microsoft.com/office/drawing/2014/main" id="{E64DCD5E-00BD-44DA-982E-7AB40B5B3F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" y="3483212"/>
              <a:ext cx="3741738" cy="611143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2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800"/>
                <a:t>What is 'current electricity'?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6DD917A-62C8-4161-8805-7BB5BB750644}"/>
              </a:ext>
            </a:extLst>
          </p:cNvPr>
          <p:cNvGrpSpPr>
            <a:grpSpLocks/>
          </p:cNvGrpSpPr>
          <p:nvPr/>
        </p:nvGrpSpPr>
        <p:grpSpPr bwMode="auto">
          <a:xfrm>
            <a:off x="549275" y="4219575"/>
            <a:ext cx="7839075" cy="920750"/>
            <a:chOff x="549275" y="4219575"/>
            <a:chExt cx="7839075" cy="92075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B4197D2-42F8-47DC-95B5-0DFB286F3C87}"/>
                </a:ext>
              </a:extLst>
            </p:cNvPr>
            <p:cNvSpPr/>
            <p:nvPr/>
          </p:nvSpPr>
          <p:spPr bwMode="auto">
            <a:xfrm>
              <a:off x="755650" y="4332288"/>
              <a:ext cx="7632700" cy="808037"/>
            </a:xfrm>
            <a:prstGeom prst="rect">
              <a:avLst/>
            </a:prstGeom>
            <a:solidFill>
              <a:srgbClr val="99A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en-GB" altLang="x-none" noProof="1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2307" name="Content Placeholder 6">
              <a:extLst>
                <a:ext uri="{FF2B5EF4-FFF2-40B4-BE49-F238E27FC236}">
                  <a16:creationId xmlns:a16="http://schemas.microsoft.com/office/drawing/2014/main" id="{B476DEF9-F08C-46A2-8D53-6FE3E39D2A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275" y="4219575"/>
              <a:ext cx="4640263" cy="808038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2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en-GB" altLang="en-US" sz="1800" spc="-40" dirty="0">
                  <a:latin typeface="Twinkl" pitchFamily="2" charset="0"/>
                </a:rPr>
                <a:t>Mains electricity is one type of electrical current. Can you name another type?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F9C07702-8940-4914-A03F-A86DAF780281}"/>
              </a:ext>
            </a:extLst>
          </p:cNvPr>
          <p:cNvGrpSpPr>
            <a:grpSpLocks/>
          </p:cNvGrpSpPr>
          <p:nvPr/>
        </p:nvGrpSpPr>
        <p:grpSpPr bwMode="auto">
          <a:xfrm>
            <a:off x="649288" y="5110163"/>
            <a:ext cx="7739062" cy="917575"/>
            <a:chOff x="649288" y="5110163"/>
            <a:chExt cx="7739062" cy="917575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0A4BB1FE-FAD4-4D90-9FFE-2CBB95A0663D}"/>
                </a:ext>
              </a:extLst>
            </p:cNvPr>
            <p:cNvSpPr/>
            <p:nvPr/>
          </p:nvSpPr>
          <p:spPr bwMode="auto">
            <a:xfrm>
              <a:off x="755650" y="5221288"/>
              <a:ext cx="7632700" cy="806450"/>
            </a:xfrm>
            <a:prstGeom prst="rect">
              <a:avLst/>
            </a:prstGeom>
            <a:solidFill>
              <a:srgbClr val="99A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en-GB" altLang="x-none" noProof="1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5" name="Content Placeholder 6">
              <a:extLst>
                <a:ext uri="{FF2B5EF4-FFF2-40B4-BE49-F238E27FC236}">
                  <a16:creationId xmlns:a16="http://schemas.microsoft.com/office/drawing/2014/main" id="{5F303D8C-5C06-49D2-A485-A1C50E1D62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9288" y="5110163"/>
              <a:ext cx="3932237" cy="80677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2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800"/>
                <a:t>Can you name a non-renewable method of generating electricity?</a:t>
              </a:r>
            </a:p>
          </p:txBody>
        </p:sp>
      </p:grpSp>
      <p:pic>
        <p:nvPicPr>
          <p:cNvPr id="12297" name="Talking Partners">
            <a:extLst>
              <a:ext uri="{FF2B5EF4-FFF2-40B4-BE49-F238E27FC236}">
                <a16:creationId xmlns:a16="http://schemas.microsoft.com/office/drawing/2014/main" id="{52B7FDC3-68A6-4E1E-A4C5-2FF9E71F1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3" name="Content Placeholder 6">
            <a:extLst>
              <a:ext uri="{FF2B5EF4-FFF2-40B4-BE49-F238E27FC236}">
                <a16:creationId xmlns:a16="http://schemas.microsoft.com/office/drawing/2014/main" id="{A4E331D9-7161-463A-9798-983754B8D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6613" y="2466975"/>
            <a:ext cx="3741737" cy="7762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>
                <a:solidFill>
                  <a:schemeClr val="bg1"/>
                </a:solidFill>
              </a:rPr>
              <a:t>Lightning, static electricity and bioelectricity.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FAC3E42-E5E1-49CA-A0D4-229CD78C0CF5}"/>
              </a:ext>
            </a:extLst>
          </p:cNvPr>
          <p:cNvSpPr/>
          <p:nvPr/>
        </p:nvSpPr>
        <p:spPr>
          <a:xfrm>
            <a:off x="4646613" y="3467100"/>
            <a:ext cx="3741737" cy="765175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b="1" noProof="1">
                <a:latin typeface="Twinkl" pitchFamily="2" charset="0"/>
                <a:sym typeface="+mn-ea"/>
              </a:rPr>
              <a:t>The flow of electrical charge through a material.</a:t>
            </a:r>
            <a:endParaRPr lang="en-GB" altLang="x-none" b="1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696763B-8507-467C-862C-9F4AB7E47256}"/>
              </a:ext>
            </a:extLst>
          </p:cNvPr>
          <p:cNvSpPr/>
          <p:nvPr/>
        </p:nvSpPr>
        <p:spPr>
          <a:xfrm>
            <a:off x="4981575" y="4332288"/>
            <a:ext cx="3438525" cy="8064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b="1" noProof="1">
                <a:latin typeface="Twinkl" pitchFamily="2" charset="0"/>
                <a:sym typeface="+mn-ea"/>
              </a:rPr>
              <a:t>Battery powered electricity.</a:t>
            </a:r>
            <a:endParaRPr lang="en-GB" altLang="x-none" b="1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FC4A2F-5B88-459D-B2E2-92E39C3F753E}"/>
              </a:ext>
            </a:extLst>
          </p:cNvPr>
          <p:cNvSpPr/>
          <p:nvPr/>
        </p:nvSpPr>
        <p:spPr>
          <a:xfrm>
            <a:off x="4646613" y="5221288"/>
            <a:ext cx="3741737" cy="8064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b="1" noProof="1">
                <a:latin typeface="Twinkl" pitchFamily="2" charset="0"/>
                <a:sym typeface="+mn-ea"/>
              </a:rPr>
              <a:t>Burning fossil fuels such as coal, oil or natural gas.</a:t>
            </a:r>
            <a:endParaRPr lang="en-GB" altLang="x-none" b="1" noProof="1">
              <a:solidFill>
                <a:srgbClr val="FFFFFF"/>
              </a:solidFill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2303" grpId="0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>
            <a:extLst>
              <a:ext uri="{FF2B5EF4-FFF2-40B4-BE49-F238E27FC236}">
                <a16:creationId xmlns:a16="http://schemas.microsoft.com/office/drawing/2014/main" id="{8EC1F881-2E92-48DA-A281-1564B6A34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842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Complete and Incomplete Circuits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BB6D5C-E0A8-487C-A3FC-2F3AA03D38CC}"/>
              </a:ext>
            </a:extLst>
          </p:cNvPr>
          <p:cNvSpPr/>
          <p:nvPr/>
        </p:nvSpPr>
        <p:spPr>
          <a:xfrm>
            <a:off x="755650" y="1309688"/>
            <a:ext cx="7632700" cy="490537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4340" name="Content Placeholder 6">
            <a:extLst>
              <a:ext uri="{FF2B5EF4-FFF2-40B4-BE49-F238E27FC236}">
                <a16:creationId xmlns:a16="http://schemas.microsoft.com/office/drawing/2014/main" id="{CE0FB2A7-7EB4-4764-B658-1C9FECF421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000" y="1190625"/>
            <a:ext cx="7874000" cy="4905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/>
              <a:t>An electrical circuit can be complete or incomplete.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5D5338B-29E6-4AC3-979F-4853A0B0306E}"/>
              </a:ext>
            </a:extLst>
          </p:cNvPr>
          <p:cNvSpPr/>
          <p:nvPr/>
        </p:nvSpPr>
        <p:spPr>
          <a:xfrm>
            <a:off x="755650" y="1874838"/>
            <a:ext cx="3767138" cy="4097337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33F400-4F5F-4B62-A0E0-5093132BCED1}"/>
              </a:ext>
            </a:extLst>
          </p:cNvPr>
          <p:cNvSpPr/>
          <p:nvPr/>
        </p:nvSpPr>
        <p:spPr>
          <a:xfrm>
            <a:off x="4629150" y="1873250"/>
            <a:ext cx="3759200" cy="4097338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4343" name="Content Placeholder 6">
            <a:extLst>
              <a:ext uri="{FF2B5EF4-FFF2-40B4-BE49-F238E27FC236}">
                <a16:creationId xmlns:a16="http://schemas.microsoft.com/office/drawing/2014/main" id="{FE2B8CEF-C55C-4B11-962F-BA8A566903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763" y="1836738"/>
            <a:ext cx="3756025" cy="4905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/>
              <a:t>Incomplete Circuit</a:t>
            </a:r>
          </a:p>
        </p:txBody>
      </p:sp>
      <p:sp>
        <p:nvSpPr>
          <p:cNvPr id="14344" name="Content Placeholder 6">
            <a:extLst>
              <a:ext uri="{FF2B5EF4-FFF2-40B4-BE49-F238E27FC236}">
                <a16:creationId xmlns:a16="http://schemas.microsoft.com/office/drawing/2014/main" id="{C9314DC1-B5B3-4C93-89B1-4FD7F27DE2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7563" y="1827213"/>
            <a:ext cx="3756025" cy="4905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/>
              <a:t>Complete Circuit</a:t>
            </a:r>
          </a:p>
        </p:txBody>
      </p:sp>
      <p:pic>
        <p:nvPicPr>
          <p:cNvPr id="14345" name="Picture 1">
            <a:extLst>
              <a:ext uri="{FF2B5EF4-FFF2-40B4-BE49-F238E27FC236}">
                <a16:creationId xmlns:a16="http://schemas.microsoft.com/office/drawing/2014/main" id="{DFBA6D40-B9C4-4188-BB09-E2E7AFF38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8" y="1681163"/>
            <a:ext cx="3636962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2">
            <a:extLst>
              <a:ext uri="{FF2B5EF4-FFF2-40B4-BE49-F238E27FC236}">
                <a16:creationId xmlns:a16="http://schemas.microsoft.com/office/drawing/2014/main" id="{F6CB760E-8A05-4865-B9AF-BB70F76FB0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346325"/>
            <a:ext cx="3143250" cy="346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1279DC7-E680-4BBD-AEC0-C3A640E569BF}"/>
              </a:ext>
            </a:extLst>
          </p:cNvPr>
          <p:cNvSpPr/>
          <p:nvPr/>
        </p:nvSpPr>
        <p:spPr>
          <a:xfrm>
            <a:off x="695325" y="1471613"/>
            <a:ext cx="7761288" cy="4727575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1266" name="Title 5">
            <a:extLst>
              <a:ext uri="{FF2B5EF4-FFF2-40B4-BE49-F238E27FC236}">
                <a16:creationId xmlns:a16="http://schemas.microsoft.com/office/drawing/2014/main" id="{95D91768-A336-460C-A5D8-6771248C9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842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Complete and Incomplete Circuits</a:t>
            </a:r>
          </a:p>
        </p:txBody>
      </p:sp>
      <p:sp>
        <p:nvSpPr>
          <p:cNvPr id="15364" name="Text Box 1">
            <a:extLst>
              <a:ext uri="{FF2B5EF4-FFF2-40B4-BE49-F238E27FC236}">
                <a16:creationId xmlns:a16="http://schemas.microsoft.com/office/drawing/2014/main" id="{1F2A8271-E631-413A-9FE7-9D29DD27D0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613" y="1989138"/>
            <a:ext cx="4202112" cy="369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>
                <a:solidFill>
                  <a:schemeClr val="tx1"/>
                </a:solidFill>
              </a:rPr>
              <a:t>Current electricity is the flow of electrical charge though materials.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80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>
                <a:solidFill>
                  <a:schemeClr val="tx1"/>
                </a:solidFill>
              </a:rPr>
              <a:t>Every complete circuit must have a power supply. The power supply could be the mains, or it could be a battery.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80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>
                <a:solidFill>
                  <a:schemeClr val="tx1"/>
                </a:solidFill>
              </a:rPr>
              <a:t>For a circuit to be complete, there must be wires connected to both the positive and negative ends of the power supply.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80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>
                <a:solidFill>
                  <a:schemeClr val="tx1"/>
                </a:solidFill>
              </a:rPr>
              <a:t>Electricity can only flow around a complete circuit that has no gaps.</a:t>
            </a:r>
          </a:p>
        </p:txBody>
      </p:sp>
      <p:pic>
        <p:nvPicPr>
          <p:cNvPr id="15365" name="Picture 1">
            <a:extLst>
              <a:ext uri="{FF2B5EF4-FFF2-40B4-BE49-F238E27FC236}">
                <a16:creationId xmlns:a16="http://schemas.microsoft.com/office/drawing/2014/main" id="{1A15B752-7135-4FC5-A6A5-BD810B4BE3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54875">
            <a:off x="4945063" y="2906713"/>
            <a:ext cx="3397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2">
            <a:extLst>
              <a:ext uri="{FF2B5EF4-FFF2-40B4-BE49-F238E27FC236}">
                <a16:creationId xmlns:a16="http://schemas.microsoft.com/office/drawing/2014/main" id="{C66A6A55-87BA-4A74-82F6-272B4210B5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6659">
            <a:off x="5187950" y="2163763"/>
            <a:ext cx="3227388" cy="288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4">
            <a:extLst>
              <a:ext uri="{FF2B5EF4-FFF2-40B4-BE49-F238E27FC236}">
                <a16:creationId xmlns:a16="http://schemas.microsoft.com/office/drawing/2014/main" id="{0F740505-ED82-4E92-82A3-017B040B50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9569">
            <a:off x="5554663" y="1579563"/>
            <a:ext cx="674687" cy="183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7">
            <a:extLst>
              <a:ext uri="{FF2B5EF4-FFF2-40B4-BE49-F238E27FC236}">
                <a16:creationId xmlns:a16="http://schemas.microsoft.com/office/drawing/2014/main" id="{56F2C582-88C3-4F0D-B73E-C0B85532A8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336705">
            <a:off x="6264275" y="1468438"/>
            <a:ext cx="674687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>
            <a:extLst>
              <a:ext uri="{FF2B5EF4-FFF2-40B4-BE49-F238E27FC236}">
                <a16:creationId xmlns:a16="http://schemas.microsoft.com/office/drawing/2014/main" id="{86DABB1E-4335-4268-A0EF-0BF727871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842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Complete and Incomplete Circuits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B17EA30-FCE2-4698-B7C2-38471C8A1ECE}"/>
              </a:ext>
            </a:extLst>
          </p:cNvPr>
          <p:cNvSpPr/>
          <p:nvPr/>
        </p:nvSpPr>
        <p:spPr>
          <a:xfrm>
            <a:off x="755650" y="1874838"/>
            <a:ext cx="3767138" cy="4097337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B043087-8827-44D3-BD2A-D26C0272F32A}"/>
              </a:ext>
            </a:extLst>
          </p:cNvPr>
          <p:cNvSpPr/>
          <p:nvPr/>
        </p:nvSpPr>
        <p:spPr>
          <a:xfrm>
            <a:off x="4629150" y="1873250"/>
            <a:ext cx="3759200" cy="4097338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6389" name="Content Placeholder 6">
            <a:extLst>
              <a:ext uri="{FF2B5EF4-FFF2-40B4-BE49-F238E27FC236}">
                <a16:creationId xmlns:a16="http://schemas.microsoft.com/office/drawing/2014/main" id="{C002FB94-377F-4A42-9D6C-713EAFDAD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763" y="1836738"/>
            <a:ext cx="3756025" cy="4905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/>
              <a:t>Incomplete Circuit</a:t>
            </a:r>
          </a:p>
        </p:txBody>
      </p:sp>
      <p:pic>
        <p:nvPicPr>
          <p:cNvPr id="16390" name="Picture 1">
            <a:extLst>
              <a:ext uri="{FF2B5EF4-FFF2-40B4-BE49-F238E27FC236}">
                <a16:creationId xmlns:a16="http://schemas.microsoft.com/office/drawing/2014/main" id="{4D7DEB15-4186-4087-899D-B7849A672C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8" y="1555750"/>
            <a:ext cx="3636962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Text Box 1">
            <a:extLst>
              <a:ext uri="{FF2B5EF4-FFF2-40B4-BE49-F238E27FC236}">
                <a16:creationId xmlns:a16="http://schemas.microsoft.com/office/drawing/2014/main" id="{7E57981A-CD69-4A53-A866-4F1A36F7DC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3775" y="2081213"/>
            <a:ext cx="3409950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1800" b="1" dirty="0">
                <a:solidFill>
                  <a:schemeClr val="tx1"/>
                </a:solidFill>
                <a:latin typeface="Twinkl" pitchFamily="2" charset="0"/>
              </a:rPr>
              <a:t>This circuit is incomplete.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GB" altLang="en-US" sz="1800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There is a gap in the circuit, so the electrical current cannot flow around it.</a:t>
            </a: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buFont typeface="+mj-lt"/>
              <a:buAutoNum type="arabicPeriod"/>
              <a:defRPr/>
            </a:pPr>
            <a:endParaRPr lang="en-GB" altLang="en-US" sz="1800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 wires do not connect to the positive and negative ends of the power supply (the battery).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>
            <a:extLst>
              <a:ext uri="{FF2B5EF4-FFF2-40B4-BE49-F238E27FC236}">
                <a16:creationId xmlns:a16="http://schemas.microsoft.com/office/drawing/2014/main" id="{AE59B59A-9291-4D1D-BA62-5819DD49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800" y="823913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Complete and Incomplete Circuits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18A8B8-37EF-49A5-9AA5-06AE2B409933}"/>
              </a:ext>
            </a:extLst>
          </p:cNvPr>
          <p:cNvSpPr/>
          <p:nvPr/>
        </p:nvSpPr>
        <p:spPr>
          <a:xfrm>
            <a:off x="755650" y="1581150"/>
            <a:ext cx="3767138" cy="4391025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222EBD-3FC0-454C-AD5E-3D0F415EB9F5}"/>
              </a:ext>
            </a:extLst>
          </p:cNvPr>
          <p:cNvSpPr/>
          <p:nvPr/>
        </p:nvSpPr>
        <p:spPr>
          <a:xfrm>
            <a:off x="4629150" y="1579563"/>
            <a:ext cx="3759200" cy="4391025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8437" name="Content Placeholder 6">
            <a:extLst>
              <a:ext uri="{FF2B5EF4-FFF2-40B4-BE49-F238E27FC236}">
                <a16:creationId xmlns:a16="http://schemas.microsoft.com/office/drawing/2014/main" id="{968BBB52-1D92-435D-9E4B-ACF47D40E8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7563" y="1703388"/>
            <a:ext cx="3756025" cy="4905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/>
              <a:t>Complete Circuit</a:t>
            </a:r>
          </a:p>
        </p:txBody>
      </p:sp>
      <p:pic>
        <p:nvPicPr>
          <p:cNvPr id="18438" name="Picture 2">
            <a:extLst>
              <a:ext uri="{FF2B5EF4-FFF2-40B4-BE49-F238E27FC236}">
                <a16:creationId xmlns:a16="http://schemas.microsoft.com/office/drawing/2014/main" id="{EF0EF950-4CA7-4BAE-B411-5D7E7564A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097088"/>
            <a:ext cx="3143250" cy="346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Text Box 1">
            <a:extLst>
              <a:ext uri="{FF2B5EF4-FFF2-40B4-BE49-F238E27FC236}">
                <a16:creationId xmlns:a16="http://schemas.microsoft.com/office/drawing/2014/main" id="{BC065BCA-826D-4947-B01D-C6213F34E5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000" y="1947863"/>
            <a:ext cx="3522663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1800" b="1" dirty="0">
                <a:solidFill>
                  <a:schemeClr val="tx1"/>
                </a:solidFill>
                <a:latin typeface="Twinkl" pitchFamily="2" charset="0"/>
              </a:rPr>
              <a:t>This is a complete circuit.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GB" altLang="en-US" sz="1800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There is a power supply (the battery).</a:t>
            </a: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There are no gaps anywhere, so the electrical current can flow around the entire circuit.</a:t>
            </a: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 wires connect to both the positive and negative ends of the battery.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4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4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>
            <a:extLst>
              <a:ext uri="{FF2B5EF4-FFF2-40B4-BE49-F238E27FC236}">
                <a16:creationId xmlns:a16="http://schemas.microsoft.com/office/drawing/2014/main" id="{936B3B48-AE5B-4CCF-B97F-D72F88F4A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927100"/>
            <a:ext cx="8137525" cy="684213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Complete or</a:t>
            </a:r>
            <a:br>
              <a:rPr lang="en-GB" altLang="en-US"/>
            </a:br>
            <a:r>
              <a:rPr lang="en-GB" altLang="en-US"/>
              <a:t>Incomplete Circuit?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FE4760B-3CCF-4891-8C8D-4042144F737A}"/>
              </a:ext>
            </a:extLst>
          </p:cNvPr>
          <p:cNvSpPr/>
          <p:nvPr/>
        </p:nvSpPr>
        <p:spPr>
          <a:xfrm>
            <a:off x="788988" y="1952625"/>
            <a:ext cx="3741737" cy="4106863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B847E19-0A4E-42C9-81EA-A21E5F4E7B2A}"/>
              </a:ext>
            </a:extLst>
          </p:cNvPr>
          <p:cNvSpPr/>
          <p:nvPr/>
        </p:nvSpPr>
        <p:spPr>
          <a:xfrm>
            <a:off x="4621213" y="1952625"/>
            <a:ext cx="3741737" cy="4106863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7800F1FE-94BF-4762-B44B-DF72A3B6BE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87525"/>
            <a:ext cx="3832225" cy="1960563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>
                <a:cs typeface="+mn-cs"/>
              </a:rPr>
              <a:t>Task Instructions:</a:t>
            </a:r>
          </a:p>
          <a:p>
            <a:pPr marL="342900" indent="-342900" eaLnBrk="1" fontAlgn="auto" hangingPunct="1">
              <a:lnSpc>
                <a:spcPct val="10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700" dirty="0">
                <a:cs typeface="+mn-cs"/>
              </a:rPr>
              <a:t>On your activity sheets, you will see pictures of circuits.</a:t>
            </a:r>
          </a:p>
          <a:p>
            <a:pPr marL="342900" indent="-342900" eaLnBrk="1" fontAlgn="auto" hangingPunct="1">
              <a:lnSpc>
                <a:spcPct val="10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700" dirty="0">
                <a:cs typeface="+mn-cs"/>
              </a:rPr>
              <a:t>You will need to first predict if you think the circuit will be complete or incomplete.</a:t>
            </a:r>
          </a:p>
          <a:p>
            <a:pPr marL="342900" indent="-342900" eaLnBrk="1" fontAlgn="auto" hangingPunct="1">
              <a:lnSpc>
                <a:spcPct val="10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700" dirty="0">
                <a:cs typeface="+mn-cs"/>
              </a:rPr>
              <a:t>Next, you will need to take the correct equipment and test to see if your prediction was correct or incorrect.</a:t>
            </a:r>
          </a:p>
          <a:p>
            <a:pPr marL="342900" indent="-342900" eaLnBrk="1" fontAlgn="auto" hangingPunct="1">
              <a:lnSpc>
                <a:spcPct val="10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700" dirty="0">
                <a:cs typeface="+mn-cs"/>
              </a:rPr>
              <a:t>Lastly, you will need to record what you have found out on your activity sheet.</a:t>
            </a:r>
          </a:p>
        </p:txBody>
      </p:sp>
      <p:pic>
        <p:nvPicPr>
          <p:cNvPr id="20486" name="Individual Work">
            <a:extLst>
              <a:ext uri="{FF2B5EF4-FFF2-40B4-BE49-F238E27FC236}">
                <a16:creationId xmlns:a16="http://schemas.microsoft.com/office/drawing/2014/main" id="{58F9CE91-216A-4771-A5F6-1E85AA75A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AD73AD-33B7-4926-A2AC-5AA56A8F22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081" y="2363170"/>
            <a:ext cx="2324372" cy="3287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E1185B-2DCD-4721-8A11-BA3BBDB2C9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664" y="2362125"/>
            <a:ext cx="2318834" cy="32800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64227F-AD1B-457B-AE1E-263F29B0A3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963" y="2362125"/>
            <a:ext cx="2324372" cy="3287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99F67AD7-E179-4063-8490-E10CCD3EEBC3}"/>
              </a:ext>
            </a:extLst>
          </p:cNvPr>
          <p:cNvSpPr/>
          <p:nvPr/>
        </p:nvSpPr>
        <p:spPr>
          <a:xfrm>
            <a:off x="755650" y="1539875"/>
            <a:ext cx="7632700" cy="45529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4339" name="Title 5">
            <a:extLst>
              <a:ext uri="{FF2B5EF4-FFF2-40B4-BE49-F238E27FC236}">
                <a16:creationId xmlns:a16="http://schemas.microsoft.com/office/drawing/2014/main" id="{A1094AB6-B52D-4832-A24D-9572DFD45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74688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/>
              <a:t>Complete or Incomplete?</a:t>
            </a:r>
          </a:p>
        </p:txBody>
      </p:sp>
      <p:pic>
        <p:nvPicPr>
          <p:cNvPr id="21508" name="Whole Class">
            <a:extLst>
              <a:ext uri="{FF2B5EF4-FFF2-40B4-BE49-F238E27FC236}">
                <a16:creationId xmlns:a16="http://schemas.microsoft.com/office/drawing/2014/main" id="{0C07A391-0A78-45CD-92F2-4DF90EDA6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3">
            <a:extLst>
              <a:ext uri="{FF2B5EF4-FFF2-40B4-BE49-F238E27FC236}">
                <a16:creationId xmlns:a16="http://schemas.microsoft.com/office/drawing/2014/main" id="{45693CBC-736C-45C1-A5AB-E8CC0380F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1803400"/>
            <a:ext cx="68453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29648793-FD9C-46DC-8EE1-854EFA2D5E6D}"/>
              </a:ext>
            </a:extLst>
          </p:cNvPr>
          <p:cNvSpPr/>
          <p:nvPr/>
        </p:nvSpPr>
        <p:spPr>
          <a:xfrm>
            <a:off x="755650" y="1539875"/>
            <a:ext cx="7632700" cy="45529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5363" name="Title 5">
            <a:extLst>
              <a:ext uri="{FF2B5EF4-FFF2-40B4-BE49-F238E27FC236}">
                <a16:creationId xmlns:a16="http://schemas.microsoft.com/office/drawing/2014/main" id="{69B19B35-2499-4BBF-B7B3-67B405C67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74688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/>
              <a:t>Complete or Incomplete?</a:t>
            </a:r>
          </a:p>
        </p:txBody>
      </p:sp>
      <p:pic>
        <p:nvPicPr>
          <p:cNvPr id="22532" name="Whole Class">
            <a:extLst>
              <a:ext uri="{FF2B5EF4-FFF2-40B4-BE49-F238E27FC236}">
                <a16:creationId xmlns:a16="http://schemas.microsoft.com/office/drawing/2014/main" id="{797DB8DF-C1B3-4E94-987B-0EC86E25A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2">
            <a:extLst>
              <a:ext uri="{FF2B5EF4-FFF2-40B4-BE49-F238E27FC236}">
                <a16:creationId xmlns:a16="http://schemas.microsoft.com/office/drawing/2014/main" id="{27082F31-FB12-48F2-B4B5-16B936DE55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222375"/>
            <a:ext cx="7245350" cy="512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240D30D6-5318-4EEF-9EB6-77938A9F3356}"/>
              </a:ext>
            </a:extLst>
          </p:cNvPr>
          <p:cNvSpPr/>
          <p:nvPr/>
        </p:nvSpPr>
        <p:spPr>
          <a:xfrm>
            <a:off x="755650" y="1539875"/>
            <a:ext cx="7632700" cy="45529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6387" name="Title 5">
            <a:extLst>
              <a:ext uri="{FF2B5EF4-FFF2-40B4-BE49-F238E27FC236}">
                <a16:creationId xmlns:a16="http://schemas.microsoft.com/office/drawing/2014/main" id="{3DE94789-68D6-4B0B-B1C8-A633522E2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74688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/>
              <a:t>Complete or Incomplete?</a:t>
            </a:r>
          </a:p>
        </p:txBody>
      </p:sp>
      <p:pic>
        <p:nvPicPr>
          <p:cNvPr id="23556" name="Whole Class">
            <a:extLst>
              <a:ext uri="{FF2B5EF4-FFF2-40B4-BE49-F238E27FC236}">
                <a16:creationId xmlns:a16="http://schemas.microsoft.com/office/drawing/2014/main" id="{ACDD5A49-4BE5-4E85-9E85-58CE1F3007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2">
            <a:extLst>
              <a:ext uri="{FF2B5EF4-FFF2-40B4-BE49-F238E27FC236}">
                <a16:creationId xmlns:a16="http://schemas.microsoft.com/office/drawing/2014/main" id="{488916BC-70D3-4844-8064-2A6676EA8D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1730375"/>
            <a:ext cx="69850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6F0DAD08-4B10-4223-87A5-240A76E53C9C}"/>
              </a:ext>
            </a:extLst>
          </p:cNvPr>
          <p:cNvSpPr/>
          <p:nvPr/>
        </p:nvSpPr>
        <p:spPr>
          <a:xfrm>
            <a:off x="755650" y="1539875"/>
            <a:ext cx="7632700" cy="45529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7411" name="Title 5">
            <a:extLst>
              <a:ext uri="{FF2B5EF4-FFF2-40B4-BE49-F238E27FC236}">
                <a16:creationId xmlns:a16="http://schemas.microsoft.com/office/drawing/2014/main" id="{313E49AA-EAA7-4822-9082-4BB63584C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74688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/>
              <a:t>Complete or Incomplete?</a:t>
            </a:r>
          </a:p>
        </p:txBody>
      </p:sp>
      <p:pic>
        <p:nvPicPr>
          <p:cNvPr id="24580" name="Whole Class">
            <a:extLst>
              <a:ext uri="{FF2B5EF4-FFF2-40B4-BE49-F238E27FC236}">
                <a16:creationId xmlns:a16="http://schemas.microsoft.com/office/drawing/2014/main" id="{B94E1FA1-2DAD-47D7-BA02-482E8971F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1">
            <a:extLst>
              <a:ext uri="{FF2B5EF4-FFF2-40B4-BE49-F238E27FC236}">
                <a16:creationId xmlns:a16="http://schemas.microsoft.com/office/drawing/2014/main" id="{CFA8BC73-5A7A-40BD-85B8-1160CCB653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19250"/>
            <a:ext cx="6534150" cy="439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5EF029DB-E981-4119-8155-325DD269523D}"/>
              </a:ext>
            </a:extLst>
          </p:cNvPr>
          <p:cNvSpPr/>
          <p:nvPr/>
        </p:nvSpPr>
        <p:spPr bwMode="auto">
          <a:xfrm>
            <a:off x="468313" y="2947988"/>
            <a:ext cx="8137525" cy="3414712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18E55A18-7228-405C-A243-42FF4D45E9F5}"/>
              </a:ext>
            </a:extLst>
          </p:cNvPr>
          <p:cNvSpPr/>
          <p:nvPr/>
        </p:nvSpPr>
        <p:spPr bwMode="auto">
          <a:xfrm>
            <a:off x="468313" y="530225"/>
            <a:ext cx="8137525" cy="2192338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5604" name="Title 1">
            <a:extLst>
              <a:ext uri="{FF2B5EF4-FFF2-40B4-BE49-F238E27FC236}">
                <a16:creationId xmlns:a16="http://schemas.microsoft.com/office/drawing/2014/main" id="{C4378179-8DF7-4522-BF84-128E5B294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725" y="3089275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25605" name="Title 1">
            <a:extLst>
              <a:ext uri="{FF2B5EF4-FFF2-40B4-BE49-F238E27FC236}">
                <a16:creationId xmlns:a16="http://schemas.microsoft.com/office/drawing/2014/main" id="{7BCBBB2F-A339-4716-9029-089A0169E2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725" y="752475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25606" name="Content Placeholder 15">
            <a:extLst>
              <a:ext uri="{FF2B5EF4-FFF2-40B4-BE49-F238E27FC236}">
                <a16:creationId xmlns:a16="http://schemas.microsoft.com/office/drawing/2014/main" id="{129EB3D1-DFFD-4DEA-ABAB-CF9BDBC890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725" y="1144588"/>
            <a:ext cx="7886700" cy="1409700"/>
          </a:xfrm>
        </p:spPr>
        <p:txBody>
          <a:bodyPr/>
          <a:lstStyle/>
          <a:p>
            <a:pPr eaLnBrk="1" hangingPunct="1"/>
            <a:r>
              <a:rPr lang="en-US" altLang="en-US" noProof="1"/>
              <a:t>I can predict and test complete and incomplete circuits.</a:t>
            </a:r>
          </a:p>
        </p:txBody>
      </p:sp>
      <p:sp>
        <p:nvSpPr>
          <p:cNvPr id="25607" name="Content Placeholder 15">
            <a:extLst>
              <a:ext uri="{FF2B5EF4-FFF2-40B4-BE49-F238E27FC236}">
                <a16:creationId xmlns:a16="http://schemas.microsoft.com/office/drawing/2014/main" id="{4DA0636C-ED03-457B-929D-9931C96A6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725" y="3484563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 sz="1800"/>
              <a:t>I can identify what makes a circuit complete.</a:t>
            </a:r>
          </a:p>
          <a:p>
            <a:pPr eaLnBrk="1" hangingPunct="1"/>
            <a:r>
              <a:rPr lang="en-GB" altLang="en-US" sz="1800"/>
              <a:t>I can follow instructions to set up circuits.</a:t>
            </a:r>
          </a:p>
          <a:p>
            <a:pPr eaLnBrk="1" hangingPunct="1"/>
            <a:r>
              <a:rPr lang="en-GB" altLang="en-US" sz="1800"/>
              <a:t>I can identify complete and incomplete circuits.</a:t>
            </a:r>
          </a:p>
        </p:txBody>
      </p:sp>
      <p:pic>
        <p:nvPicPr>
          <p:cNvPr id="25608" name="Picture 7">
            <a:extLst>
              <a:ext uri="{FF2B5EF4-FFF2-40B4-BE49-F238E27FC236}">
                <a16:creationId xmlns:a16="http://schemas.microsoft.com/office/drawing/2014/main" id="{DBF19DED-41A1-4033-B9FB-3BD1074063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5254678DFEBC43BBAC028E67A0ABD6" ma:contentTypeVersion="12" ma:contentTypeDescription="Create a new document." ma:contentTypeScope="" ma:versionID="5e13dcd08906a7ea1f87bf281ed45e66">
  <xsd:schema xmlns:xsd="http://www.w3.org/2001/XMLSchema" xmlns:xs="http://www.w3.org/2001/XMLSchema" xmlns:p="http://schemas.microsoft.com/office/2006/metadata/properties" xmlns:ns2="badcd789-efba-44b6-8dc3-82e6a71f6c9b" xmlns:ns3="a1e73041-0a65-4455-9fa0-f722178cddb9" targetNamespace="http://schemas.microsoft.com/office/2006/metadata/properties" ma:root="true" ma:fieldsID="f299f70e5bd8e5330a454a6b7d332438" ns2:_="" ns3:_="">
    <xsd:import namespace="badcd789-efba-44b6-8dc3-82e6a71f6c9b"/>
    <xsd:import namespace="a1e73041-0a65-4455-9fa0-f722178cdd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dcd789-efba-44b6-8dc3-82e6a71f6c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e73041-0a65-4455-9fa0-f722178cddb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60F52F2-084A-402D-B920-6888198271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adcd789-efba-44b6-8dc3-82e6a71f6c9b"/>
    <ds:schemaRef ds:uri="a1e73041-0a65-4455-9fa0-f722178cdd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AF4696-3E5D-4B43-B6EB-FD86FC909D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Pages>0</Pages>
  <Words>477</Words>
  <Characters>0</Characters>
  <Application>Microsoft Macintosh PowerPoint</Application>
  <PresentationFormat>On-screen Show (4:3)</PresentationFormat>
  <Lines>0</Lines>
  <Paragraphs>66</Paragraphs>
  <Slides>15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Calibri</vt:lpstr>
      <vt:lpstr>Arial</vt:lpstr>
      <vt:lpstr>Twinkl</vt:lpstr>
      <vt:lpstr>Twinkl SemiBold</vt:lpstr>
      <vt:lpstr>Sassoon Infant Rg</vt:lpstr>
      <vt:lpstr>Sassoon Infant Md</vt:lpstr>
      <vt:lpstr>Office Theme</vt:lpstr>
      <vt:lpstr>Science</vt:lpstr>
      <vt:lpstr>PowerPoint Presentation</vt:lpstr>
      <vt:lpstr>PowerPoint Presentation</vt:lpstr>
      <vt:lpstr>Electricity</vt:lpstr>
      <vt:lpstr>Complete and Incomplete Circuits</vt:lpstr>
      <vt:lpstr>Complete and Incomplete Circuits</vt:lpstr>
      <vt:lpstr>Complete and Incomplete Circuits</vt:lpstr>
      <vt:lpstr>Complete and Incomplete Circuits</vt:lpstr>
      <vt:lpstr>Complete or Incomplete Circuit?</vt:lpstr>
      <vt:lpstr>Complete or Incomplete?</vt:lpstr>
      <vt:lpstr>Complete or Incomplete?</vt:lpstr>
      <vt:lpstr>Complete or Incomplete?</vt:lpstr>
      <vt:lpstr>Complete or Incomplete?</vt:lpstr>
      <vt:lpstr>PowerPoint Presentation</vt:lpstr>
      <vt:lpstr>PowerPoint Presentation</vt:lpstr>
    </vt:vector>
  </TitlesOfParts>
  <Manager/>
  <Company/>
  <LinksUpToDate>false</LinksUpToDate>
  <CharactersWithSpaces>0</CharactersWithSpaces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subject/>
  <dc:creator>Twinkl</dc:creator>
  <cp:keywords/>
  <dc:description/>
  <cp:lastModifiedBy>Mrs C Chauhan (brookfields)</cp:lastModifiedBy>
  <cp:revision>115</cp:revision>
  <dcterms:created xsi:type="dcterms:W3CDTF">2014-10-01T16:09:27Z</dcterms:created>
  <dcterms:modified xsi:type="dcterms:W3CDTF">2020-06-16T10:34:25Z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1033-10.2.0.5871</vt:lpwstr>
  </property>
</Properties>
</file>