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305" r:id="rId2"/>
    <p:sldId id="258" r:id="rId3"/>
    <p:sldId id="263" r:id="rId4"/>
    <p:sldId id="264" r:id="rId5"/>
    <p:sldId id="316" r:id="rId6"/>
    <p:sldId id="289" r:id="rId7"/>
    <p:sldId id="295" r:id="rId8"/>
    <p:sldId id="317" r:id="rId9"/>
    <p:sldId id="318" r:id="rId10"/>
  </p:sldIdLst>
  <p:sldSz cx="9144000" cy="6858000" type="screen4x3"/>
  <p:notesSz cx="6858000" cy="9144000"/>
  <p:embeddedFontLst>
    <p:embeddedFont>
      <p:font typeface="Twinkl"/>
      <p:regular r:id="rId13"/>
      <p:bold r:id="rId14"/>
    </p:embeddedFont>
    <p:embeddedFont>
      <p:font typeface="Twinkl SemiBold"/>
      <p:bold r:id="rId15"/>
    </p:embeddedFont>
    <p:embeddedFont>
      <p:font typeface="Tuffy" panose="020B0603060100000000"/>
      <p:regular r:id="rId16"/>
      <p:bold r:id="rId17"/>
      <p:italic r:id="rId18"/>
      <p:boldItalic r:id="rId19"/>
    </p:embeddedFont>
    <p:embeddedFont>
      <p:font typeface="Tuffy-TTF" panose="020B060306010000000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Rg" panose="02000503030000020003"/>
      <p:regular r:id="rId28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115"/>
    <a:srgbClr val="2DB6BC"/>
    <a:srgbClr val="8D358B"/>
    <a:srgbClr val="DE1E5A"/>
    <a:srgbClr val="00A8E9"/>
    <a:srgbClr val="FAFCFE"/>
    <a:srgbClr val="FAB001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300" autoAdjust="0"/>
    <p:restoredTop sz="94660"/>
  </p:normalViewPr>
  <p:slideViewPr>
    <p:cSldViewPr>
      <p:cViewPr varScale="1">
        <p:scale>
          <a:sx n="78" d="100"/>
          <a:sy n="78" d="100"/>
        </p:scale>
        <p:origin x="944" y="16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1B2424-2982-4671-8BB8-0F20E91251C7}" type="datetimeFigureOut">
              <a:rPr lang="en-GB"/>
              <a:pPr>
                <a:defRPr/>
              </a:pPr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98C371-E179-40B6-92A2-12548CCA3F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7C72C5-5A0C-4E0F-8483-9EA162D15D32}" type="datetimeFigureOut">
              <a:rPr lang="en-GB"/>
              <a:pPr>
                <a:defRPr/>
              </a:pPr>
              <a:t>04/06/2020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81E131-8A54-4182-AE95-D603B58F5F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9783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7488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04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2276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67246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524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2831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04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4" name="TextBox 3"/>
          <p:cNvSpPr txBox="1">
            <a:spLocks noChangeArrowheads="1"/>
          </p:cNvSpPr>
          <p:nvPr/>
        </p:nvSpPr>
        <p:spPr bwMode="auto">
          <a:xfrm>
            <a:off x="2501900" y="6464300"/>
            <a:ext cx="4140200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Tuffy-TTF" panose="020B0603060100000000" pitchFamily="34" charset="0"/>
                <a:ea typeface="Calibri" panose="020F0502020204030204" pitchFamily="34" charset="0"/>
                <a:cs typeface="Arial" panose="020B0604020202020204" pitchFamily="34" charset="0"/>
              </a:rPr>
              <a:t>Mindfulness | Mindfulness for Mental Health</a:t>
            </a:r>
            <a:endParaRPr lang="en-GB" altLang="en-US" sz="800" dirty="0">
              <a:solidFill>
                <a:srgbClr val="FFFFFF"/>
              </a:solidFill>
              <a:latin typeface="Tuffy-TTF" panose="020B0603060100000000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4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1050925"/>
            <a:ext cx="16129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itle 17"/>
          <p:cNvSpPr>
            <a:spLocks/>
          </p:cNvSpPr>
          <p:nvPr/>
        </p:nvSpPr>
        <p:spPr bwMode="auto">
          <a:xfrm>
            <a:off x="971550" y="2359025"/>
            <a:ext cx="7200900" cy="655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Mindfulness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26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1126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1127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I can explain what mindfulness is.</a:t>
            </a:r>
          </a:p>
        </p:txBody>
      </p:sp>
      <p:sp>
        <p:nvSpPr>
          <p:cNvPr id="1127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GB" altLang="en-US"/>
              <a:t>I can recognise when my mind wanders. 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/>
              <a:t>I can label my thoughts.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 dirty="0">
                <a:latin typeface="Twinkl" pitchFamily="2" charset="0"/>
              </a:rPr>
              <a:t>The Big Questions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The Big Questions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55650" y="2463800"/>
            <a:ext cx="7632700" cy="5159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</a:rPr>
              <a:t>Talk about these questions with your family.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55650" y="1473200"/>
            <a:ext cx="763270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What is Mindfulness?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Is it easy or difficult to pay attention?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What happens when we do not pay attention?</a:t>
            </a:r>
          </a:p>
        </p:txBody>
      </p:sp>
      <p:pic>
        <p:nvPicPr>
          <p:cNvPr id="13317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8" y="3284538"/>
            <a:ext cx="2624137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3738" y="3284538"/>
            <a:ext cx="2708275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Oval 22"/>
          <p:cNvSpPr/>
          <p:nvPr/>
        </p:nvSpPr>
        <p:spPr>
          <a:xfrm>
            <a:off x="3414713" y="3711575"/>
            <a:ext cx="2305050" cy="2305050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What a lot of interesting ideas!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Now let’s explore these a little more.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0"/>
              </a:rPr>
              <a:t>Reconnecting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2438" y="765175"/>
            <a:ext cx="8220075" cy="143986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Stressed, Sad,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Anxious or Angry: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Mindfulness and Mental Health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77875" y="5238750"/>
            <a:ext cx="1223963" cy="1631950"/>
          </a:xfrm>
          <a:prstGeom prst="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stressed,</a:t>
            </a:r>
          </a:p>
        </p:txBody>
      </p:sp>
      <p:pic>
        <p:nvPicPr>
          <p:cNvPr id="15364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35700" y="5224463"/>
            <a:ext cx="2152650" cy="1084262"/>
          </a:xfrm>
          <a:prstGeom prst="rect">
            <a:avLst/>
          </a:prstGeom>
          <a:solidFill>
            <a:srgbClr val="8D35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There are no ‘good’ or ‘bad’ feelings!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46300" y="5238750"/>
            <a:ext cx="1223963" cy="1631950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anxious,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509963" y="5229225"/>
            <a:ext cx="1223962" cy="1633538"/>
          </a:xfrm>
          <a:prstGeom prst="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sad,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872038" y="5224463"/>
            <a:ext cx="1225550" cy="1633537"/>
          </a:xfrm>
          <a:prstGeom prst="rect">
            <a:avLst/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angry.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054100" y="2517775"/>
            <a:ext cx="7035800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Today we are going to be exploring a new subject.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This subject is called </a:t>
            </a:r>
            <a:r>
              <a:rPr lang="en-GB" altLang="en-US" sz="1600" b="1">
                <a:solidFill>
                  <a:schemeClr val="tx1"/>
                </a:solidFill>
              </a:rPr>
              <a:t>Mindfulness</a:t>
            </a:r>
            <a:r>
              <a:rPr lang="en-GB" altLang="en-US" sz="1600">
                <a:solidFill>
                  <a:schemeClr val="tx1"/>
                </a:solidFill>
              </a:rPr>
              <a:t>. We are going to use mindfulness to help us understand </a:t>
            </a:r>
            <a:r>
              <a:rPr lang="en-GB" altLang="en-US" sz="1600" b="1">
                <a:solidFill>
                  <a:schemeClr val="tx1"/>
                </a:solidFill>
              </a:rPr>
              <a:t>how we are feeling </a:t>
            </a:r>
            <a:r>
              <a:rPr lang="en-GB" altLang="en-US" sz="1600">
                <a:solidFill>
                  <a:schemeClr val="tx1"/>
                </a:solidFill>
              </a:rPr>
              <a:t>and how we can help ourselves be more settled and calm.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Understanding how we are feeling and how this can affect our behaviour is very important. It can help us feel more calm and settled.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It can also help us manage and live with our more difficult emotions such as: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2438" y="765175"/>
            <a:ext cx="8220075" cy="143986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Stressed, Sad,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Anxious or Angry: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Mindfulness and Mental Health</a:t>
            </a:r>
          </a:p>
        </p:txBody>
      </p:sp>
      <p:pic>
        <p:nvPicPr>
          <p:cNvPr id="16387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755650" y="2425700"/>
            <a:ext cx="2890838" cy="28908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Feeling this way from time to time is perfectly OK.  There is nothing to be afraid of or ashamed of in feeling </a:t>
            </a:r>
            <a:r>
              <a:rPr lang="en-GB" sz="1600" b="1" dirty="0">
                <a:solidFill>
                  <a:schemeClr val="bg1"/>
                </a:solidFill>
              </a:rPr>
              <a:t>stressed</a:t>
            </a:r>
            <a:r>
              <a:rPr lang="en-GB" sz="1600" dirty="0">
                <a:solidFill>
                  <a:schemeClr val="bg1"/>
                </a:solidFill>
              </a:rPr>
              <a:t>, </a:t>
            </a:r>
            <a:r>
              <a:rPr lang="en-GB" sz="1600" b="1" dirty="0">
                <a:solidFill>
                  <a:schemeClr val="bg1"/>
                </a:solidFill>
              </a:rPr>
              <a:t>anxious</a:t>
            </a:r>
            <a:r>
              <a:rPr lang="en-GB" sz="1600" dirty="0">
                <a:solidFill>
                  <a:schemeClr val="bg1"/>
                </a:solidFill>
              </a:rPr>
              <a:t>, </a:t>
            </a:r>
            <a:r>
              <a:rPr lang="en-GB" sz="1600" b="1" dirty="0">
                <a:solidFill>
                  <a:schemeClr val="bg1"/>
                </a:solidFill>
              </a:rPr>
              <a:t>sad</a:t>
            </a:r>
            <a:r>
              <a:rPr lang="en-GB" sz="1600" dirty="0">
                <a:solidFill>
                  <a:schemeClr val="bg1"/>
                </a:solidFill>
              </a:rPr>
              <a:t> or </a:t>
            </a:r>
            <a:r>
              <a:rPr lang="en-GB" sz="1600" b="1" dirty="0">
                <a:solidFill>
                  <a:schemeClr val="bg1"/>
                </a:solidFill>
              </a:rPr>
              <a:t>angry</a:t>
            </a:r>
            <a:r>
              <a:rPr lang="en-GB" sz="1600" dirty="0">
                <a:solidFill>
                  <a:schemeClr val="bg1"/>
                </a:solidFill>
              </a:rPr>
              <a:t>.  </a:t>
            </a:r>
          </a:p>
        </p:txBody>
      </p:sp>
      <p:sp>
        <p:nvSpPr>
          <p:cNvPr id="12" name="Oval 11"/>
          <p:cNvSpPr/>
          <p:nvPr/>
        </p:nvSpPr>
        <p:spPr>
          <a:xfrm>
            <a:off x="3468688" y="3908425"/>
            <a:ext cx="2206625" cy="220662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Everyone experiences these emotions – friends, family, parents and even teachers!</a:t>
            </a:r>
          </a:p>
        </p:txBody>
      </p:sp>
      <p:sp>
        <p:nvSpPr>
          <p:cNvPr id="14" name="Oval 13"/>
          <p:cNvSpPr/>
          <p:nvPr/>
        </p:nvSpPr>
        <p:spPr>
          <a:xfrm>
            <a:off x="5508625" y="2425700"/>
            <a:ext cx="2890838" cy="2892425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These feelings are often labelled as ‘</a:t>
            </a:r>
            <a:r>
              <a:rPr lang="en-GB" sz="1600" b="1" dirty="0"/>
              <a:t>bad</a:t>
            </a:r>
            <a:r>
              <a:rPr lang="en-GB" sz="1600" dirty="0"/>
              <a:t>’ but there is </a:t>
            </a:r>
            <a:r>
              <a:rPr lang="en-GB" sz="1600" b="1" dirty="0"/>
              <a:t>no such thing as a bad feeling or emotion</a:t>
            </a:r>
            <a:r>
              <a:rPr lang="en-GB" sz="1600" dirty="0"/>
              <a:t>.  Worries we have tend to come from our reaction to the emotion or feeling.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2438" y="765175"/>
            <a:ext cx="8220075" cy="143986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Stressed, Sad,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Anxious or Angry: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Mindfulness and Mental Health</a:t>
            </a:r>
          </a:p>
        </p:txBody>
      </p:sp>
      <p:pic>
        <p:nvPicPr>
          <p:cNvPr id="17411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2425700"/>
            <a:ext cx="76327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we do not understand these emotions and how they can affect us, they can affect our mood and our mental health.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3235325"/>
            <a:ext cx="7632700" cy="696913"/>
          </a:xfrm>
          <a:prstGeom prst="rect">
            <a:avLst/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Sometimes, our more challenging emotions can take over our life and we can find ourselves feeling </a:t>
            </a:r>
            <a:r>
              <a:rPr lang="en-GB" altLang="en-US" b="1">
                <a:solidFill>
                  <a:schemeClr val="bg1"/>
                </a:solidFill>
              </a:rPr>
              <a:t>very sad and unhappy</a:t>
            </a:r>
            <a:r>
              <a:rPr lang="en-GB" altLang="en-US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4221163"/>
            <a:ext cx="76327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Mindfulness teaches us to be aware of, and understand our emotions. By practicing mindfulness when we experience challenging emotions, it can help us to let them go.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55650" y="5181600"/>
            <a:ext cx="7632700" cy="695325"/>
          </a:xfrm>
          <a:prstGeom prst="rect">
            <a:avLst/>
          </a:prstGeom>
          <a:solidFill>
            <a:srgbClr val="F081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This helps us to be more </a:t>
            </a:r>
            <a:r>
              <a:rPr lang="en-GB" altLang="en-US" b="1">
                <a:solidFill>
                  <a:schemeClr val="bg1"/>
                </a:solidFill>
              </a:rPr>
              <a:t>happy</a:t>
            </a:r>
            <a:r>
              <a:rPr lang="en-GB" altLang="en-US">
                <a:solidFill>
                  <a:schemeClr val="bg1"/>
                </a:solidFill>
              </a:rPr>
              <a:t> and </a:t>
            </a:r>
            <a:r>
              <a:rPr lang="en-GB" altLang="en-US" b="1">
                <a:solidFill>
                  <a:schemeClr val="bg1"/>
                </a:solidFill>
              </a:rPr>
              <a:t>content</a:t>
            </a:r>
            <a:r>
              <a:rPr lang="en-GB" altLang="en-US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69938" y="5181600"/>
            <a:ext cx="7632700" cy="695325"/>
          </a:xfrm>
          <a:prstGeom prst="rect">
            <a:avLst/>
          </a:prstGeom>
          <a:solidFill>
            <a:srgbClr val="8D35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There are no ‘good’ or ‘bad’ feelings!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1" grpId="1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5254678DFEBC43BBAC028E67A0ABD6" ma:contentTypeVersion="12" ma:contentTypeDescription="Create a new document." ma:contentTypeScope="" ma:versionID="5e13dcd08906a7ea1f87bf281ed45e66">
  <xsd:schema xmlns:xsd="http://www.w3.org/2001/XMLSchema" xmlns:xs="http://www.w3.org/2001/XMLSchema" xmlns:p="http://schemas.microsoft.com/office/2006/metadata/properties" xmlns:ns2="badcd789-efba-44b6-8dc3-82e6a71f6c9b" xmlns:ns3="a1e73041-0a65-4455-9fa0-f722178cddb9" targetNamespace="http://schemas.microsoft.com/office/2006/metadata/properties" ma:root="true" ma:fieldsID="f299f70e5bd8e5330a454a6b7d332438" ns2:_="" ns3:_="">
    <xsd:import namespace="badcd789-efba-44b6-8dc3-82e6a71f6c9b"/>
    <xsd:import namespace="a1e73041-0a65-4455-9fa0-f722178cdd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dcd789-efba-44b6-8dc3-82e6a71f6c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e73041-0a65-4455-9fa0-f722178cddb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D88860F-1F77-4ED5-94CA-3D76BC386258}"/>
</file>

<file path=customXml/itemProps2.xml><?xml version="1.0" encoding="utf-8"?>
<ds:datastoreItem xmlns:ds="http://schemas.openxmlformats.org/officeDocument/2006/customXml" ds:itemID="{66C4F16A-A632-4F60-A3C6-B0013E4FC2D8}"/>
</file>

<file path=customXml/itemProps3.xml><?xml version="1.0" encoding="utf-8"?>
<ds:datastoreItem xmlns:ds="http://schemas.openxmlformats.org/officeDocument/2006/customXml" ds:itemID="{77009AC6-BA82-4A7F-A017-8ABC530C0F7B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1006</TotalTime>
  <Words>373</Words>
  <Application>Microsoft Macintosh PowerPoint</Application>
  <PresentationFormat>On-screen Show (4:3)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Twinkl</vt:lpstr>
      <vt:lpstr>Twinkl SemiBold</vt:lpstr>
      <vt:lpstr>Tuffy</vt:lpstr>
      <vt:lpstr>Tuffy-TTF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The Big Questions</vt:lpstr>
      <vt:lpstr>The Big Questions </vt:lpstr>
      <vt:lpstr>Reconnecting</vt:lpstr>
      <vt:lpstr>Stressed, Sad, Anxious or Angry: Mindfulness and Mental Health</vt:lpstr>
      <vt:lpstr>Stressed, Sad, Anxious or Angry: Mindfulness and Mental Health</vt:lpstr>
      <vt:lpstr>Stressed, Sad, Anxious or Angry: Mindfulness and Mental Health</vt:lpstr>
    </vt:vector>
  </TitlesOfParts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Ridsdale</dc:creator>
  <cp:lastModifiedBy>Zoya Hassan</cp:lastModifiedBy>
  <cp:revision>66</cp:revision>
  <dcterms:created xsi:type="dcterms:W3CDTF">2018-01-15T15:49:44Z</dcterms:created>
  <dcterms:modified xsi:type="dcterms:W3CDTF">2020-06-04T15:37:37Z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0x010100525254678DFEBC43BBAC028E67A0ABD6</vt:lpwstr>
  </property>
</Properties>
</file>