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64" r:id="rId3"/>
    <p:sldId id="268" r:id="rId4"/>
    <p:sldId id="269" r:id="rId5"/>
    <p:sldId id="271" r:id="rId6"/>
    <p:sldId id="273" r:id="rId7"/>
    <p:sldId id="274" r:id="rId8"/>
    <p:sldId id="276" r:id="rId9"/>
    <p:sldId id="277" r:id="rId10"/>
    <p:sldId id="278" r:id="rId11"/>
    <p:sldId id="279" r:id="rId12"/>
    <p:sldId id="282" r:id="rId13"/>
    <p:sldId id="281" r:id="rId14"/>
    <p:sldId id="280" r:id="rId15"/>
    <p:sldId id="267" r:id="rId16"/>
  </p:sldIdLst>
  <p:sldSz cx="9144000" cy="6858000" type="screen4x3"/>
  <p:notesSz cx="6858000" cy="9144000"/>
  <p:embeddedFontLst>
    <p:embeddedFont>
      <p:font typeface="Sassoon Infant Rg" panose="02000503030000020003" charset="0"/>
      <p:regular r:id="rId19"/>
      <p:bold r:id="rId20"/>
    </p:embeddedFont>
    <p:embeddedFont>
      <p:font typeface="Twinkl" panose="020B0604020202020204" charset="0"/>
      <p:regular r:id="rId21"/>
      <p:bold r:id="rId22"/>
    </p:embeddedFont>
    <p:embeddedFont>
      <p:font typeface="Calibri" panose="020F0502020204030204" pitchFamily="34" charset="0"/>
      <p:regular r:id="rId23"/>
      <p:bold r:id="rId24"/>
      <p:italic r:id="rId25"/>
      <p:boldItalic r:id="rId26"/>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97">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C8A48"/>
    <a:srgbClr val="ACDDFC"/>
    <a:srgbClr val="80C1EB"/>
    <a:srgbClr val="18A0DB"/>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3" autoAdjust="0"/>
    <p:restoredTop sz="94660"/>
  </p:normalViewPr>
  <p:slideViewPr>
    <p:cSldViewPr snapToGrid="0" showGuides="1">
      <p:cViewPr varScale="1">
        <p:scale>
          <a:sx n="73" d="100"/>
          <a:sy n="73" d="100"/>
        </p:scale>
        <p:origin x="1200" y="78"/>
      </p:cViewPr>
      <p:guideLst>
        <p:guide orient="horz" pos="2160"/>
        <p:guide pos="2880"/>
        <p:guide pos="340"/>
        <p:guide orient="horz" pos="3997"/>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88" d="100"/>
          <a:sy n="88" d="100"/>
        </p:scale>
        <p:origin x="2964"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227B878-DC25-4DDA-A890-CCBA99C69B48}" type="datetimeFigureOut">
              <a:rPr lang="en-GB"/>
              <a:pPr>
                <a:defRPr/>
              </a:pPr>
              <a:t>01/10/2020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37149B7B-70E2-4C09-8386-2A5CA8FD9798}" type="slidenum">
              <a:rPr lang="en-GB"/>
              <a:pPr>
                <a:defRPr/>
              </a:pPr>
              <a:t>‹#›</a:t>
            </a:fld>
            <a:endParaRPr lang="en-GB"/>
          </a:p>
        </p:txBody>
      </p:sp>
    </p:spTree>
    <p:extLst>
      <p:ext uri="{BB962C8B-B14F-4D97-AF65-F5344CB8AC3E}">
        <p14:creationId xmlns:p14="http://schemas.microsoft.com/office/powerpoint/2010/main" val="13458909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D42AD07B-9836-4822-B94C-8BF8ECA10730}" type="datetimeFigureOut">
              <a:rPr lang="en-GB"/>
              <a:pPr>
                <a:defRPr/>
              </a:pPr>
              <a:t>01/10/2020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80C39381-9BA3-43C2-B882-BD5FAE3FCD6B}" type="slidenum">
              <a:rPr lang="en-GB"/>
              <a:pPr>
                <a:defRPr/>
              </a:pPr>
              <a:t>‹#›</a:t>
            </a:fld>
            <a:endParaRPr lang="en-GB"/>
          </a:p>
        </p:txBody>
      </p:sp>
    </p:spTree>
    <p:extLst>
      <p:ext uri="{BB962C8B-B14F-4D97-AF65-F5344CB8AC3E}">
        <p14:creationId xmlns:p14="http://schemas.microsoft.com/office/powerpoint/2010/main" val="80958317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9621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7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929875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7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2059480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a:prstGeom prst="roundRect">
            <a:avLst>
              <a:gd name="adj" fmla="val 2585"/>
            </a:avLst>
          </a:prstGeo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951548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115876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770438" y="1376363"/>
            <a:ext cx="3617912" cy="471646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195" name="TextBox 1"/>
          <p:cNvSpPr txBox="1">
            <a:spLocks noChangeArrowheads="1"/>
          </p:cNvSpPr>
          <p:nvPr/>
        </p:nvSpPr>
        <p:spPr bwMode="auto">
          <a:xfrm>
            <a:off x="755650" y="693738"/>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r>
              <a:rPr lang="en-GB" altLang="en-US" sz="2800" b="1"/>
              <a:t>History of Black Athletes</a:t>
            </a:r>
          </a:p>
        </p:txBody>
      </p:sp>
      <p:sp>
        <p:nvSpPr>
          <p:cNvPr id="6" name="TextBox 5"/>
          <p:cNvSpPr txBox="1"/>
          <p:nvPr/>
        </p:nvSpPr>
        <p:spPr>
          <a:xfrm>
            <a:off x="755650" y="1376363"/>
            <a:ext cx="3816350" cy="2709862"/>
          </a:xfrm>
          <a:prstGeom prst="rect">
            <a:avLst/>
          </a:prstGeom>
          <a:solidFill>
            <a:schemeClr val="accent5">
              <a:lumMod val="40000"/>
              <a:lumOff val="60000"/>
            </a:schemeClr>
          </a:solidFill>
        </p:spPr>
        <p:txBody>
          <a:bodyPr lIns="108000" tIns="108000" rIns="108000" bIns="108000">
            <a:spAutoFit/>
          </a:bodyPr>
          <a:lstStyle/>
          <a:p>
            <a:pPr algn="ctr" eaLnBrk="1" fontAlgn="auto" hangingPunct="1">
              <a:spcBef>
                <a:spcPts val="0"/>
              </a:spcBef>
              <a:spcAft>
                <a:spcPts val="0"/>
              </a:spcAft>
              <a:defRPr/>
            </a:pPr>
            <a:r>
              <a:rPr lang="en-GB" dirty="0">
                <a:latin typeface="+mn-lt"/>
              </a:rPr>
              <a:t>Black athletes have always been part of sporting history, but for some, especially in the 1960s, they have had to compete despite the racial discrimination that was going on at the time. Maybe </a:t>
            </a:r>
            <a:r>
              <a:rPr lang="en-GB" dirty="0" smtClean="0">
                <a:latin typeface="+mn-lt"/>
              </a:rPr>
              <a:t>others </a:t>
            </a:r>
            <a:r>
              <a:rPr lang="en-GB" dirty="0">
                <a:latin typeface="+mn-lt"/>
              </a:rPr>
              <a:t>were weaker would have </a:t>
            </a:r>
            <a:r>
              <a:rPr lang="en-GB" dirty="0" smtClean="0">
                <a:latin typeface="+mn-lt"/>
              </a:rPr>
              <a:t>bowed </a:t>
            </a:r>
            <a:br>
              <a:rPr lang="en-GB" dirty="0" smtClean="0">
                <a:latin typeface="+mn-lt"/>
              </a:rPr>
            </a:br>
            <a:r>
              <a:rPr lang="en-GB" dirty="0" smtClean="0">
                <a:latin typeface="+mn-lt"/>
              </a:rPr>
              <a:t>to </a:t>
            </a:r>
            <a:r>
              <a:rPr lang="en-GB" dirty="0">
                <a:latin typeface="+mn-lt"/>
              </a:rPr>
              <a:t>pressure and not put </a:t>
            </a:r>
            <a:r>
              <a:rPr lang="en-GB" dirty="0" smtClean="0">
                <a:latin typeface="+mn-lt"/>
              </a:rPr>
              <a:t>themselves </a:t>
            </a:r>
            <a:r>
              <a:rPr lang="en-GB" dirty="0">
                <a:latin typeface="+mn-lt"/>
              </a:rPr>
              <a:t>in the spotlight?</a:t>
            </a:r>
          </a:p>
        </p:txBody>
      </p:sp>
      <p:pic>
        <p:nvPicPr>
          <p:cNvPr id="8197" name="Picture 3"/>
          <p:cNvPicPr>
            <a:picLocks noChangeAspect="1"/>
          </p:cNvPicPr>
          <p:nvPr/>
        </p:nvPicPr>
        <p:blipFill>
          <a:blip r:embed="rId2">
            <a:extLst>
              <a:ext uri="{28A0092B-C50C-407E-A947-70E740481C1C}">
                <a14:useLocalDpi xmlns:a14="http://schemas.microsoft.com/office/drawing/2010/main" val="0"/>
              </a:ext>
            </a:extLst>
          </a:blip>
          <a:srcRect t="159" r="18037" b="-159"/>
          <a:stretch>
            <a:fillRect/>
          </a:stretch>
        </p:blipFill>
        <p:spPr bwMode="auto">
          <a:xfrm>
            <a:off x="4954588" y="1663700"/>
            <a:ext cx="3433762" cy="443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755650" y="4308475"/>
            <a:ext cx="3816350" cy="495300"/>
          </a:xfrm>
          <a:prstGeom prst="rect">
            <a:avLst/>
          </a:prstGeom>
          <a:solidFill>
            <a:schemeClr val="accent4">
              <a:lumMod val="60000"/>
              <a:lumOff val="40000"/>
            </a:schemeClr>
          </a:solidFill>
        </p:spPr>
        <p:txBody>
          <a:bodyPr lIns="108000" tIns="108000" rIns="108000" bIns="108000">
            <a:spAutoFit/>
          </a:bodyPr>
          <a:lstStyle/>
          <a:p>
            <a:pPr algn="ctr" eaLnBrk="1" fontAlgn="auto" hangingPunct="1">
              <a:spcBef>
                <a:spcPts val="0"/>
              </a:spcBef>
              <a:spcAft>
                <a:spcPts val="0"/>
              </a:spcAft>
              <a:defRPr/>
            </a:pPr>
            <a:r>
              <a:rPr lang="en-GB" dirty="0">
                <a:latin typeface="+mn-lt"/>
              </a:rPr>
              <a:t>What do you think?</a:t>
            </a:r>
          </a:p>
        </p:txBody>
      </p:sp>
      <p:sp>
        <p:nvSpPr>
          <p:cNvPr id="11" name="TextBox 10"/>
          <p:cNvSpPr txBox="1"/>
          <p:nvPr/>
        </p:nvSpPr>
        <p:spPr>
          <a:xfrm>
            <a:off x="755650" y="5026025"/>
            <a:ext cx="3816350" cy="771525"/>
          </a:xfrm>
          <a:prstGeom prst="rect">
            <a:avLst/>
          </a:prstGeom>
          <a:solidFill>
            <a:schemeClr val="accent4">
              <a:lumMod val="60000"/>
              <a:lumOff val="40000"/>
            </a:schemeClr>
          </a:solidFill>
        </p:spPr>
        <p:txBody>
          <a:bodyPr lIns="108000" tIns="108000" rIns="108000" bIns="108000">
            <a:spAutoFit/>
          </a:bodyPr>
          <a:lstStyle/>
          <a:p>
            <a:pPr algn="ctr" eaLnBrk="1" fontAlgn="auto" hangingPunct="1">
              <a:spcBef>
                <a:spcPts val="0"/>
              </a:spcBef>
              <a:spcAft>
                <a:spcPts val="0"/>
              </a:spcAft>
              <a:defRPr/>
            </a:pPr>
            <a:r>
              <a:rPr lang="en-GB" dirty="0">
                <a:latin typeface="+mn-lt"/>
              </a:rPr>
              <a:t>What might it have been like for a black athlete in 1960s America?</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1"/>
          <p:cNvSpPr txBox="1">
            <a:spLocks noChangeArrowheads="1"/>
          </p:cNvSpPr>
          <p:nvPr/>
        </p:nvSpPr>
        <p:spPr bwMode="auto">
          <a:xfrm>
            <a:off x="755650" y="693738"/>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r>
              <a:rPr lang="en-GB" altLang="en-US" sz="2800" b="1"/>
              <a:t>Segregation</a:t>
            </a:r>
          </a:p>
        </p:txBody>
      </p:sp>
      <p:sp>
        <p:nvSpPr>
          <p:cNvPr id="8" name="TextBox 7"/>
          <p:cNvSpPr txBox="1"/>
          <p:nvPr/>
        </p:nvSpPr>
        <p:spPr>
          <a:xfrm>
            <a:off x="755650" y="5597525"/>
            <a:ext cx="7632700" cy="495300"/>
          </a:xfrm>
          <a:prstGeom prst="rect">
            <a:avLst/>
          </a:prstGeom>
          <a:solidFill>
            <a:schemeClr val="accent4">
              <a:lumMod val="60000"/>
              <a:lumOff val="40000"/>
            </a:schemeClr>
          </a:solidFill>
        </p:spPr>
        <p:txBody>
          <a:bodyPr lIns="108000" tIns="108000" rIns="108000" bIns="108000">
            <a:spAutoFit/>
          </a:bodyPr>
          <a:lstStyle/>
          <a:p>
            <a:pPr algn="ctr" eaLnBrk="1" fontAlgn="auto" hangingPunct="1">
              <a:spcBef>
                <a:spcPts val="0"/>
              </a:spcBef>
              <a:spcAft>
                <a:spcPts val="0"/>
              </a:spcAft>
              <a:defRPr/>
            </a:pPr>
            <a:r>
              <a:rPr lang="en-GB" dirty="0">
                <a:latin typeface="+mn-lt"/>
              </a:rPr>
              <a:t>Thankfully now, segregation in sport is a thing of the past.</a:t>
            </a:r>
          </a:p>
        </p:txBody>
      </p:sp>
      <p:sp>
        <p:nvSpPr>
          <p:cNvPr id="9" name="TextBox 8"/>
          <p:cNvSpPr txBox="1"/>
          <p:nvPr/>
        </p:nvSpPr>
        <p:spPr>
          <a:xfrm>
            <a:off x="755650" y="1376363"/>
            <a:ext cx="7632700" cy="1325562"/>
          </a:xfrm>
          <a:prstGeom prst="rect">
            <a:avLst/>
          </a:prstGeom>
          <a:solidFill>
            <a:schemeClr val="accent5">
              <a:lumMod val="40000"/>
              <a:lumOff val="60000"/>
            </a:schemeClr>
          </a:solidFill>
        </p:spPr>
        <p:txBody>
          <a:bodyPr lIns="108000" tIns="108000" rIns="108000" bIns="108000">
            <a:spAutoFit/>
          </a:bodyPr>
          <a:lstStyle/>
          <a:p>
            <a:pPr algn="ctr" eaLnBrk="1" fontAlgn="auto" hangingPunct="1">
              <a:spcBef>
                <a:spcPts val="0"/>
              </a:spcBef>
              <a:spcAft>
                <a:spcPts val="0"/>
              </a:spcAft>
              <a:defRPr/>
            </a:pPr>
            <a:r>
              <a:rPr lang="en-GB" dirty="0">
                <a:latin typeface="+mn-lt"/>
              </a:rPr>
              <a:t>Segregation means to be separated and in America in 1903 – 1946, black players were not allowed to take part in organised baseball.</a:t>
            </a:r>
          </a:p>
          <a:p>
            <a:pPr algn="ctr" eaLnBrk="1" fontAlgn="auto" hangingPunct="1">
              <a:spcBef>
                <a:spcPts val="0"/>
              </a:spcBef>
              <a:spcAft>
                <a:spcPts val="0"/>
              </a:spcAft>
              <a:defRPr/>
            </a:pPr>
            <a:r>
              <a:rPr lang="en-GB" dirty="0">
                <a:latin typeface="+mn-lt"/>
              </a:rPr>
              <a:t>Black leagues were set up and these produced some of the greatest baseball players of all time.</a:t>
            </a:r>
          </a:p>
        </p:txBody>
      </p:sp>
      <p:pic>
        <p:nvPicPr>
          <p:cNvPr id="9221"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03313" y="2903538"/>
            <a:ext cx="1466850" cy="235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59350" y="3149600"/>
            <a:ext cx="989013" cy="98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437269">
            <a:off x="6429375" y="3403600"/>
            <a:ext cx="1611313" cy="155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4" name="Picture 1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257425" y="3614738"/>
            <a:ext cx="2701925" cy="151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4572000" y="1376363"/>
            <a:ext cx="3816350" cy="471646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3" name="TextBox 1"/>
          <p:cNvSpPr txBox="1">
            <a:spLocks noChangeArrowheads="1"/>
          </p:cNvSpPr>
          <p:nvPr/>
        </p:nvSpPr>
        <p:spPr bwMode="auto">
          <a:xfrm>
            <a:off x="755650" y="693738"/>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r>
              <a:rPr lang="en-GB" altLang="en-US" sz="2800" b="1"/>
              <a:t>Protest at the Olympics</a:t>
            </a:r>
          </a:p>
        </p:txBody>
      </p:sp>
      <p:sp>
        <p:nvSpPr>
          <p:cNvPr id="9" name="TextBox 8"/>
          <p:cNvSpPr txBox="1"/>
          <p:nvPr/>
        </p:nvSpPr>
        <p:spPr>
          <a:xfrm>
            <a:off x="755650" y="1376363"/>
            <a:ext cx="3492500" cy="1601787"/>
          </a:xfrm>
          <a:prstGeom prst="rect">
            <a:avLst/>
          </a:prstGeom>
          <a:solidFill>
            <a:schemeClr val="accent5">
              <a:lumMod val="40000"/>
              <a:lumOff val="60000"/>
            </a:schemeClr>
          </a:solidFill>
        </p:spPr>
        <p:txBody>
          <a:bodyPr lIns="108000" tIns="108000" rIns="108000" bIns="108000">
            <a:spAutoFit/>
          </a:bodyPr>
          <a:lstStyle/>
          <a:p>
            <a:pPr eaLnBrk="1" fontAlgn="auto" hangingPunct="1">
              <a:spcBef>
                <a:spcPts val="0"/>
              </a:spcBef>
              <a:spcAft>
                <a:spcPts val="0"/>
              </a:spcAft>
              <a:defRPr/>
            </a:pPr>
            <a:r>
              <a:rPr lang="en-GB" dirty="0">
                <a:latin typeface="+mn-lt"/>
              </a:rPr>
              <a:t>At the 1968 Olympics in Mexico, two black American athletes called Tommie Smith and John Carlos held a silent protest during the medals ceremony.</a:t>
            </a:r>
          </a:p>
        </p:txBody>
      </p:sp>
      <p:pic>
        <p:nvPicPr>
          <p:cNvPr id="10245" name="Picture 3"/>
          <p:cNvPicPr>
            <a:picLocks noChangeAspect="1"/>
          </p:cNvPicPr>
          <p:nvPr/>
        </p:nvPicPr>
        <p:blipFill>
          <a:blip r:embed="rId2">
            <a:extLst>
              <a:ext uri="{28A0092B-C50C-407E-A947-70E740481C1C}">
                <a14:useLocalDpi xmlns:a14="http://schemas.microsoft.com/office/drawing/2010/main" val="0"/>
              </a:ext>
            </a:extLst>
          </a:blip>
          <a:srcRect b="12460"/>
          <a:stretch>
            <a:fillRect/>
          </a:stretch>
        </p:blipFill>
        <p:spPr bwMode="auto">
          <a:xfrm>
            <a:off x="4838700" y="1619250"/>
            <a:ext cx="2959100" cy="447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p:nvPr/>
        </p:nvSpPr>
        <p:spPr>
          <a:xfrm>
            <a:off x="755650" y="3255963"/>
            <a:ext cx="3492500" cy="2157412"/>
          </a:xfrm>
          <a:prstGeom prst="rect">
            <a:avLst/>
          </a:prstGeom>
          <a:solidFill>
            <a:schemeClr val="accent5">
              <a:lumMod val="40000"/>
              <a:lumOff val="60000"/>
            </a:schemeClr>
          </a:solidFill>
        </p:spPr>
        <p:txBody>
          <a:bodyPr lIns="108000" tIns="108000" rIns="108000" bIns="108000">
            <a:spAutoFit/>
          </a:bodyPr>
          <a:lstStyle/>
          <a:p>
            <a:pPr eaLnBrk="1" fontAlgn="auto" hangingPunct="1">
              <a:spcBef>
                <a:spcPts val="0"/>
              </a:spcBef>
              <a:spcAft>
                <a:spcPts val="0"/>
              </a:spcAft>
              <a:defRPr/>
            </a:pPr>
            <a:r>
              <a:rPr lang="en-GB" dirty="0">
                <a:latin typeface="+mn-lt"/>
              </a:rPr>
              <a:t>They had won gold and bronze medals in the 200m. During the National Anthems, they stood with their heads bowed and one hand raised to protest about the racial segregation in America at that time.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4572000" y="1376363"/>
            <a:ext cx="3816350" cy="471646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extBox 1"/>
          <p:cNvSpPr txBox="1">
            <a:spLocks noChangeArrowheads="1"/>
          </p:cNvSpPr>
          <p:nvPr/>
        </p:nvSpPr>
        <p:spPr bwMode="auto">
          <a:xfrm>
            <a:off x="755650" y="693738"/>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r>
              <a:rPr lang="en-GB" altLang="en-US" sz="2800" b="1"/>
              <a:t>Protest at the Olympics</a:t>
            </a:r>
          </a:p>
        </p:txBody>
      </p:sp>
      <p:pic>
        <p:nvPicPr>
          <p:cNvPr id="11268" name="Picture 3"/>
          <p:cNvPicPr>
            <a:picLocks noChangeAspect="1"/>
          </p:cNvPicPr>
          <p:nvPr/>
        </p:nvPicPr>
        <p:blipFill>
          <a:blip r:embed="rId2">
            <a:extLst>
              <a:ext uri="{28A0092B-C50C-407E-A947-70E740481C1C}">
                <a14:useLocalDpi xmlns:a14="http://schemas.microsoft.com/office/drawing/2010/main" val="0"/>
              </a:ext>
            </a:extLst>
          </a:blip>
          <a:srcRect b="12460"/>
          <a:stretch>
            <a:fillRect/>
          </a:stretch>
        </p:blipFill>
        <p:spPr bwMode="auto">
          <a:xfrm>
            <a:off x="4838700" y="1619250"/>
            <a:ext cx="2959100" cy="447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755650" y="3482975"/>
            <a:ext cx="3492500" cy="2157413"/>
          </a:xfrm>
          <a:prstGeom prst="rect">
            <a:avLst/>
          </a:prstGeom>
          <a:solidFill>
            <a:schemeClr val="accent4">
              <a:lumMod val="60000"/>
              <a:lumOff val="40000"/>
            </a:schemeClr>
          </a:solidFill>
        </p:spPr>
        <p:txBody>
          <a:bodyPr lIns="108000" tIns="108000" rIns="108000" bIns="108000">
            <a:spAutoFit/>
          </a:bodyPr>
          <a:lstStyle/>
          <a:p>
            <a:pPr eaLnBrk="1" fontAlgn="auto" hangingPunct="1">
              <a:spcBef>
                <a:spcPts val="0"/>
              </a:spcBef>
              <a:spcAft>
                <a:spcPts val="0"/>
              </a:spcAft>
              <a:defRPr/>
            </a:pPr>
            <a:r>
              <a:rPr lang="en-GB" dirty="0">
                <a:latin typeface="+mn-lt"/>
              </a:rPr>
              <a:t>They received death threats on their return to America, but the Olympic Project for Human Rights carried on and now this action is seen as a significant step forward in the Civil Rights Movement. </a:t>
            </a:r>
          </a:p>
        </p:txBody>
      </p:sp>
      <p:sp>
        <p:nvSpPr>
          <p:cNvPr id="8" name="TextBox 7"/>
          <p:cNvSpPr txBox="1"/>
          <p:nvPr/>
        </p:nvSpPr>
        <p:spPr>
          <a:xfrm>
            <a:off x="755650" y="1358900"/>
            <a:ext cx="3492500" cy="1881188"/>
          </a:xfrm>
          <a:prstGeom prst="rect">
            <a:avLst/>
          </a:prstGeom>
          <a:solidFill>
            <a:schemeClr val="accent4">
              <a:lumMod val="60000"/>
              <a:lumOff val="40000"/>
            </a:schemeClr>
          </a:solidFill>
        </p:spPr>
        <p:txBody>
          <a:bodyPr lIns="108000" tIns="108000" rIns="108000" bIns="108000">
            <a:spAutoFit/>
          </a:bodyPr>
          <a:lstStyle/>
          <a:p>
            <a:pPr eaLnBrk="1" fontAlgn="auto" hangingPunct="1">
              <a:spcBef>
                <a:spcPts val="0"/>
              </a:spcBef>
              <a:spcAft>
                <a:spcPts val="0"/>
              </a:spcAft>
              <a:defRPr/>
            </a:pPr>
            <a:r>
              <a:rPr lang="en-GB" dirty="0">
                <a:latin typeface="+mn-lt"/>
              </a:rPr>
              <a:t>The Olympic committee condemned the actions and the two athletes were suspended and sent home. Many people were upset that politics had crept into the games.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1"/>
          <p:cNvSpPr txBox="1">
            <a:spLocks noChangeArrowheads="1"/>
          </p:cNvSpPr>
          <p:nvPr/>
        </p:nvSpPr>
        <p:spPr bwMode="auto">
          <a:xfrm>
            <a:off x="755650" y="693738"/>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r>
              <a:rPr lang="en-GB" altLang="en-US" sz="2800" b="1"/>
              <a:t>Sporting Firsts</a:t>
            </a:r>
          </a:p>
        </p:txBody>
      </p:sp>
      <p:grpSp>
        <p:nvGrpSpPr>
          <p:cNvPr id="12291" name="Group 5"/>
          <p:cNvGrpSpPr>
            <a:grpSpLocks/>
          </p:cNvGrpSpPr>
          <p:nvPr/>
        </p:nvGrpSpPr>
        <p:grpSpPr bwMode="auto">
          <a:xfrm>
            <a:off x="2324100" y="1270000"/>
            <a:ext cx="4495800" cy="4822825"/>
            <a:chOff x="2324456" y="1270001"/>
            <a:chExt cx="4495088" cy="4822824"/>
          </a:xfrm>
        </p:grpSpPr>
        <p:sp>
          <p:nvSpPr>
            <p:cNvPr id="4" name="Oval 3"/>
            <p:cNvSpPr/>
            <p:nvPr/>
          </p:nvSpPr>
          <p:spPr>
            <a:xfrm>
              <a:off x="2324456" y="1597026"/>
              <a:ext cx="4495088" cy="449579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5" name="Picture 4"/>
            <p:cNvPicPr>
              <a:picLocks noChangeAspect="1"/>
            </p:cNvPicPr>
            <p:nvPr/>
          </p:nvPicPr>
          <p:blipFill rotWithShape="1">
            <a:blip r:embed="rId2"/>
            <a:srcRect l="16534" t="4245" r="9882"/>
            <a:stretch/>
          </p:blipFill>
          <p:spPr>
            <a:xfrm>
              <a:off x="2324456" y="1597737"/>
              <a:ext cx="4495088" cy="4495088"/>
            </a:xfrm>
            <a:prstGeom prst="ellipse">
              <a:avLst/>
            </a:prstGeom>
          </p:spPr>
        </p:pic>
        <p:pic>
          <p:nvPicPr>
            <p:cNvPr id="12294" name="Picture 15"/>
            <p:cNvPicPr>
              <a:picLocks noChangeAspect="1"/>
            </p:cNvPicPr>
            <p:nvPr/>
          </p:nvPicPr>
          <p:blipFill>
            <a:blip r:embed="rId2">
              <a:extLst>
                <a:ext uri="{28A0092B-C50C-407E-A947-70E740481C1C}">
                  <a14:useLocalDpi xmlns:a14="http://schemas.microsoft.com/office/drawing/2010/main" val="0"/>
                </a:ext>
              </a:extLst>
            </a:blip>
            <a:srcRect l="26715" t="-2736" r="20062" b="61073"/>
            <a:stretch>
              <a:fillRect/>
            </a:stretch>
          </p:blipFill>
          <p:spPr bwMode="auto">
            <a:xfrm>
              <a:off x="2946400" y="1270001"/>
              <a:ext cx="32512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2000250"/>
            <a:ext cx="3554413" cy="409257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5" name="TextBox 1"/>
          <p:cNvSpPr txBox="1">
            <a:spLocks noChangeArrowheads="1"/>
          </p:cNvSpPr>
          <p:nvPr/>
        </p:nvSpPr>
        <p:spPr bwMode="auto">
          <a:xfrm>
            <a:off x="755650" y="693738"/>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r>
              <a:rPr lang="en-GB" altLang="en-US" sz="2800" b="1"/>
              <a:t>Sporting Firsts</a:t>
            </a:r>
          </a:p>
        </p:txBody>
      </p:sp>
      <p:sp>
        <p:nvSpPr>
          <p:cNvPr id="13316" name="TextBox 7"/>
          <p:cNvSpPr txBox="1">
            <a:spLocks noChangeArrowheads="1"/>
          </p:cNvSpPr>
          <p:nvPr/>
        </p:nvSpPr>
        <p:spPr bwMode="auto">
          <a:xfrm>
            <a:off x="4572000" y="1350963"/>
            <a:ext cx="3816350" cy="957262"/>
          </a:xfrm>
          <a:prstGeom prst="rect">
            <a:avLst/>
          </a:prstGeom>
          <a:noFill/>
          <a:ln w="38100">
            <a:solidFill>
              <a:srgbClr val="0C8A48"/>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r>
              <a:rPr lang="en-GB" altLang="en-US" sz="1600"/>
              <a:t>Pelé is a retired Brazilian footballer and known to many as the greatest footballer of all time.</a:t>
            </a:r>
          </a:p>
        </p:txBody>
      </p:sp>
      <p:pic>
        <p:nvPicPr>
          <p:cNvPr id="13317" name="Picture 2"/>
          <p:cNvPicPr>
            <a:picLocks noChangeAspect="1"/>
          </p:cNvPicPr>
          <p:nvPr/>
        </p:nvPicPr>
        <p:blipFill>
          <a:blip r:embed="rId2">
            <a:extLst>
              <a:ext uri="{28A0092B-C50C-407E-A947-70E740481C1C}">
                <a14:useLocalDpi xmlns:a14="http://schemas.microsoft.com/office/drawing/2010/main" val="0"/>
              </a:ext>
            </a:extLst>
          </a:blip>
          <a:srcRect r="7320"/>
          <a:stretch>
            <a:fillRect/>
          </a:stretch>
        </p:blipFill>
        <p:spPr bwMode="auto">
          <a:xfrm>
            <a:off x="755650" y="2873375"/>
            <a:ext cx="3554413" cy="321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755650" y="1347788"/>
            <a:ext cx="3554413" cy="522287"/>
          </a:xfrm>
          <a:prstGeom prst="rect">
            <a:avLst/>
          </a:prstGeom>
          <a:solidFill>
            <a:schemeClr val="accent5">
              <a:lumMod val="60000"/>
              <a:lumOff val="40000"/>
            </a:schemeClr>
          </a:solidFill>
        </p:spPr>
        <p:txBody>
          <a:bodyPr>
            <a:spAutoFit/>
          </a:bodyPr>
          <a:lstStyle/>
          <a:p>
            <a:pPr algn="ctr" eaLnBrk="1" fontAlgn="auto" hangingPunct="1">
              <a:spcBef>
                <a:spcPts val="0"/>
              </a:spcBef>
              <a:spcAft>
                <a:spcPts val="0"/>
              </a:spcAft>
              <a:defRPr/>
            </a:pPr>
            <a:r>
              <a:rPr lang="en-GB" sz="2800" b="1" dirty="0">
                <a:latin typeface="+mn-lt"/>
              </a:rPr>
              <a:t>Pelé</a:t>
            </a:r>
          </a:p>
        </p:txBody>
      </p:sp>
      <p:sp>
        <p:nvSpPr>
          <p:cNvPr id="13319" name="TextBox 14"/>
          <p:cNvSpPr txBox="1">
            <a:spLocks noChangeArrowheads="1"/>
          </p:cNvSpPr>
          <p:nvPr/>
        </p:nvSpPr>
        <p:spPr bwMode="auto">
          <a:xfrm>
            <a:off x="4572000" y="2446338"/>
            <a:ext cx="3816350" cy="957262"/>
          </a:xfrm>
          <a:prstGeom prst="rect">
            <a:avLst/>
          </a:prstGeom>
          <a:noFill/>
          <a:ln w="38100">
            <a:solidFill>
              <a:srgbClr val="0C8A48"/>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r>
              <a:rPr lang="en-GB" altLang="en-US" sz="1600"/>
              <a:t>He is the most successful league</a:t>
            </a:r>
            <a:br>
              <a:rPr lang="en-GB" altLang="en-US" sz="1600"/>
            </a:br>
            <a:r>
              <a:rPr lang="en-GB" altLang="en-US" sz="1600"/>
              <a:t>goal-scorer in the world, with 541 league goals. </a:t>
            </a:r>
          </a:p>
        </p:txBody>
      </p:sp>
      <p:sp>
        <p:nvSpPr>
          <p:cNvPr id="13320" name="TextBox 15"/>
          <p:cNvSpPr txBox="1">
            <a:spLocks noChangeArrowheads="1"/>
          </p:cNvSpPr>
          <p:nvPr/>
        </p:nvSpPr>
        <p:spPr bwMode="auto">
          <a:xfrm>
            <a:off x="4572000" y="3543300"/>
            <a:ext cx="3816350" cy="1201738"/>
          </a:xfrm>
          <a:prstGeom prst="rect">
            <a:avLst/>
          </a:prstGeom>
          <a:noFill/>
          <a:ln w="38100">
            <a:solidFill>
              <a:srgbClr val="0C8A48"/>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r>
              <a:rPr lang="en-GB" altLang="en-US" sz="1600"/>
              <a:t>During his career, he scored 1281 goals in 1363 games and was listed in the Guinness World Records for most career goals scored in football. </a:t>
            </a:r>
          </a:p>
        </p:txBody>
      </p:sp>
      <p:sp>
        <p:nvSpPr>
          <p:cNvPr id="13321" name="TextBox 16"/>
          <p:cNvSpPr txBox="1">
            <a:spLocks noChangeArrowheads="1"/>
          </p:cNvSpPr>
          <p:nvPr/>
        </p:nvSpPr>
        <p:spPr bwMode="auto">
          <a:xfrm>
            <a:off x="4572000" y="4884738"/>
            <a:ext cx="3816350" cy="1203325"/>
          </a:xfrm>
          <a:prstGeom prst="rect">
            <a:avLst/>
          </a:prstGeom>
          <a:noFill/>
          <a:ln w="38100">
            <a:solidFill>
              <a:srgbClr val="0C8A48"/>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r>
              <a:rPr lang="en-GB" altLang="en-US" sz="1600"/>
              <a:t>In Brazil, he is a national hero for his footballing career and his work to improve the social conditions of</a:t>
            </a:r>
            <a:br>
              <a:rPr lang="en-GB" altLang="en-US" sz="1600"/>
            </a:br>
            <a:r>
              <a:rPr lang="en-GB" altLang="en-US" sz="1600"/>
              <a:t>the poor.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2000250"/>
            <a:ext cx="4770438" cy="31765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39" name="TextBox 1"/>
          <p:cNvSpPr txBox="1">
            <a:spLocks noChangeArrowheads="1"/>
          </p:cNvSpPr>
          <p:nvPr/>
        </p:nvSpPr>
        <p:spPr bwMode="auto">
          <a:xfrm>
            <a:off x="755650" y="693738"/>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r>
              <a:rPr lang="en-GB" altLang="en-US" sz="2800" b="1"/>
              <a:t>Sporting Firsts</a:t>
            </a:r>
          </a:p>
        </p:txBody>
      </p:sp>
      <p:sp>
        <p:nvSpPr>
          <p:cNvPr id="10" name="TextBox 9"/>
          <p:cNvSpPr txBox="1"/>
          <p:nvPr/>
        </p:nvSpPr>
        <p:spPr>
          <a:xfrm>
            <a:off x="755650" y="1347788"/>
            <a:ext cx="4770438" cy="522287"/>
          </a:xfrm>
          <a:prstGeom prst="rect">
            <a:avLst/>
          </a:prstGeom>
          <a:solidFill>
            <a:schemeClr val="accent5">
              <a:lumMod val="60000"/>
              <a:lumOff val="40000"/>
            </a:schemeClr>
          </a:solidFill>
        </p:spPr>
        <p:txBody>
          <a:bodyPr>
            <a:spAutoFit/>
          </a:bodyPr>
          <a:lstStyle/>
          <a:p>
            <a:pPr algn="ctr" eaLnBrk="1" fontAlgn="auto" hangingPunct="1">
              <a:spcBef>
                <a:spcPts val="0"/>
              </a:spcBef>
              <a:spcAft>
                <a:spcPts val="0"/>
              </a:spcAft>
              <a:defRPr/>
            </a:pPr>
            <a:r>
              <a:rPr lang="en-GB" sz="2800" b="1" dirty="0">
                <a:latin typeface="+mn-lt"/>
              </a:rPr>
              <a:t>The Williams Sisters</a:t>
            </a:r>
          </a:p>
        </p:txBody>
      </p:sp>
      <p:pic>
        <p:nvPicPr>
          <p:cNvPr id="14341"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41375" y="2414588"/>
            <a:ext cx="4521200"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2" name="TextBox 15"/>
          <p:cNvSpPr txBox="1">
            <a:spLocks noChangeArrowheads="1"/>
          </p:cNvSpPr>
          <p:nvPr/>
        </p:nvSpPr>
        <p:spPr bwMode="auto">
          <a:xfrm>
            <a:off x="5707063" y="1350963"/>
            <a:ext cx="2681287" cy="1695450"/>
          </a:xfrm>
          <a:prstGeom prst="rect">
            <a:avLst/>
          </a:prstGeom>
          <a:noFill/>
          <a:ln w="38100">
            <a:solidFill>
              <a:srgbClr val="0C8A48"/>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r>
              <a:rPr lang="en-GB" altLang="en-US" sz="1600"/>
              <a:t>Venus and Serena Williams are American tennis players and both are in the top 10 most successful female tennis players of all time. </a:t>
            </a:r>
          </a:p>
        </p:txBody>
      </p:sp>
      <p:sp>
        <p:nvSpPr>
          <p:cNvPr id="14343" name="TextBox 16"/>
          <p:cNvSpPr txBox="1">
            <a:spLocks noChangeArrowheads="1"/>
          </p:cNvSpPr>
          <p:nvPr/>
        </p:nvSpPr>
        <p:spPr bwMode="auto">
          <a:xfrm>
            <a:off x="5707063" y="3235325"/>
            <a:ext cx="2681287" cy="1941513"/>
          </a:xfrm>
          <a:prstGeom prst="rect">
            <a:avLst/>
          </a:prstGeom>
          <a:noFill/>
          <a:ln w="38100">
            <a:solidFill>
              <a:srgbClr val="0C8A48"/>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r>
              <a:rPr lang="en-GB" altLang="en-US" sz="1600" dirty="0"/>
              <a:t>They have won Olympic gold medals in doubles tennis as well as numerous grand slam doubles titles. They have even played against each other in </a:t>
            </a:r>
            <a:r>
              <a:rPr lang="en-GB" altLang="en-US" sz="1600" dirty="0" smtClean="0"/>
              <a:t>nine </a:t>
            </a:r>
            <a:r>
              <a:rPr lang="en-GB" altLang="en-US" sz="1600" dirty="0"/>
              <a:t>grand slam singles finals.</a:t>
            </a:r>
          </a:p>
        </p:txBody>
      </p:sp>
      <p:sp>
        <p:nvSpPr>
          <p:cNvPr id="14344" name="TextBox 17"/>
          <p:cNvSpPr txBox="1">
            <a:spLocks noChangeArrowheads="1"/>
          </p:cNvSpPr>
          <p:nvPr/>
        </p:nvSpPr>
        <p:spPr bwMode="auto">
          <a:xfrm>
            <a:off x="755650" y="5367338"/>
            <a:ext cx="7632700" cy="464331"/>
          </a:xfrm>
          <a:prstGeom prst="rect">
            <a:avLst/>
          </a:prstGeom>
          <a:noFill/>
          <a:ln w="38100">
            <a:solidFill>
              <a:srgbClr val="0C8A48"/>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r>
              <a:rPr lang="en-GB" sz="1600" dirty="0"/>
              <a:t>Serena has won an amazing 23 grand slam titles, more than any male player!</a:t>
            </a:r>
            <a:endParaRPr lang="en-GB" altLang="en-US" sz="16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2000250"/>
            <a:ext cx="4429125" cy="409257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3" name="TextBox 1"/>
          <p:cNvSpPr txBox="1">
            <a:spLocks noChangeArrowheads="1"/>
          </p:cNvSpPr>
          <p:nvPr/>
        </p:nvSpPr>
        <p:spPr bwMode="auto">
          <a:xfrm>
            <a:off x="755650" y="693738"/>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r>
              <a:rPr lang="en-GB" altLang="en-US" sz="2800" b="1"/>
              <a:t>Sporting Firsts</a:t>
            </a:r>
          </a:p>
        </p:txBody>
      </p:sp>
      <p:sp>
        <p:nvSpPr>
          <p:cNvPr id="15364" name="TextBox 7"/>
          <p:cNvSpPr txBox="1">
            <a:spLocks noChangeArrowheads="1"/>
          </p:cNvSpPr>
          <p:nvPr/>
        </p:nvSpPr>
        <p:spPr bwMode="auto">
          <a:xfrm>
            <a:off x="5426075" y="1347788"/>
            <a:ext cx="2962275" cy="2157412"/>
          </a:xfrm>
          <a:prstGeom prst="rect">
            <a:avLst/>
          </a:prstGeom>
          <a:noFill/>
          <a:ln w="38100">
            <a:solidFill>
              <a:srgbClr val="0C8A48"/>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r>
              <a:rPr lang="en-GB" dirty="0"/>
              <a:t>Muhammad </a:t>
            </a:r>
            <a:r>
              <a:rPr lang="en-GB" dirty="0" smtClean="0"/>
              <a:t>Ali </a:t>
            </a:r>
            <a:r>
              <a:rPr lang="en-GB" altLang="en-US" dirty="0" smtClean="0"/>
              <a:t>was </a:t>
            </a:r>
            <a:r>
              <a:rPr lang="en-GB" altLang="en-US" dirty="0"/>
              <a:t>an American Olympic and professional world-class boxer. He was also an activist and involved in the 1960s Civil Rights Movement in America.</a:t>
            </a:r>
          </a:p>
        </p:txBody>
      </p:sp>
      <p:sp>
        <p:nvSpPr>
          <p:cNvPr id="10" name="TextBox 9"/>
          <p:cNvSpPr txBox="1"/>
          <p:nvPr/>
        </p:nvSpPr>
        <p:spPr>
          <a:xfrm>
            <a:off x="755650" y="1347788"/>
            <a:ext cx="4429125" cy="522287"/>
          </a:xfrm>
          <a:prstGeom prst="rect">
            <a:avLst/>
          </a:prstGeom>
          <a:solidFill>
            <a:schemeClr val="accent5">
              <a:lumMod val="60000"/>
              <a:lumOff val="40000"/>
            </a:schemeClr>
          </a:solidFill>
        </p:spPr>
        <p:txBody>
          <a:bodyPr>
            <a:spAutoFit/>
          </a:bodyPr>
          <a:lstStyle/>
          <a:p>
            <a:pPr algn="ctr" eaLnBrk="1" fontAlgn="auto" hangingPunct="1">
              <a:spcBef>
                <a:spcPts val="0"/>
              </a:spcBef>
              <a:spcAft>
                <a:spcPts val="0"/>
              </a:spcAft>
              <a:defRPr/>
            </a:pPr>
            <a:r>
              <a:rPr lang="en-GB" sz="2800" b="1" dirty="0"/>
              <a:t>Muhammad Ali</a:t>
            </a:r>
            <a:endParaRPr lang="en-GB" sz="2800" b="1" dirty="0">
              <a:latin typeface="+mn-lt"/>
            </a:endParaRPr>
          </a:p>
        </p:txBody>
      </p:sp>
      <p:sp>
        <p:nvSpPr>
          <p:cNvPr id="15366" name="TextBox 16"/>
          <p:cNvSpPr txBox="1">
            <a:spLocks noChangeArrowheads="1"/>
          </p:cNvSpPr>
          <p:nvPr/>
        </p:nvSpPr>
        <p:spPr bwMode="auto">
          <a:xfrm>
            <a:off x="5426075" y="3741738"/>
            <a:ext cx="2962275" cy="1603375"/>
          </a:xfrm>
          <a:prstGeom prst="rect">
            <a:avLst/>
          </a:prstGeom>
          <a:noFill/>
          <a:ln w="38100">
            <a:solidFill>
              <a:srgbClr val="0C8A48"/>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r>
              <a:rPr lang="en-GB" altLang="en-US"/>
              <a:t>He is regarded as one of the greatest sportsmen of all time and the BBC named him the Sportsman of the Century in 1999.</a:t>
            </a:r>
          </a:p>
        </p:txBody>
      </p:sp>
      <p:pic>
        <p:nvPicPr>
          <p:cNvPr id="1536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2324100"/>
            <a:ext cx="3560763" cy="376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Box 1"/>
          <p:cNvSpPr txBox="1">
            <a:spLocks noChangeArrowheads="1"/>
          </p:cNvSpPr>
          <p:nvPr/>
        </p:nvSpPr>
        <p:spPr bwMode="auto">
          <a:xfrm>
            <a:off x="755650" y="693738"/>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r>
              <a:rPr lang="en-GB" altLang="en-US" sz="2800" b="1"/>
              <a:t>Amazing Olympians</a:t>
            </a:r>
          </a:p>
        </p:txBody>
      </p:sp>
      <p:grpSp>
        <p:nvGrpSpPr>
          <p:cNvPr id="16387" name="Group 15"/>
          <p:cNvGrpSpPr>
            <a:grpSpLocks/>
          </p:cNvGrpSpPr>
          <p:nvPr/>
        </p:nvGrpSpPr>
        <p:grpSpPr bwMode="auto">
          <a:xfrm>
            <a:off x="2308225" y="1597025"/>
            <a:ext cx="4511675" cy="4495800"/>
            <a:chOff x="2307834" y="1597737"/>
            <a:chExt cx="4511710" cy="4495088"/>
          </a:xfrm>
        </p:grpSpPr>
        <p:sp>
          <p:nvSpPr>
            <p:cNvPr id="4" name="Oval 3"/>
            <p:cNvSpPr/>
            <p:nvPr/>
          </p:nvSpPr>
          <p:spPr>
            <a:xfrm>
              <a:off x="2323709" y="1597737"/>
              <a:ext cx="4495835" cy="449508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4" name="Picture 13"/>
            <p:cNvPicPr>
              <a:picLocks noChangeAspect="1"/>
            </p:cNvPicPr>
            <p:nvPr/>
          </p:nvPicPr>
          <p:blipFill rotWithShape="1">
            <a:blip r:embed="rId2"/>
            <a:srcRect l="17499" t="-44" r="17643" b="78"/>
            <a:stretch/>
          </p:blipFill>
          <p:spPr>
            <a:xfrm>
              <a:off x="2307834" y="1597737"/>
              <a:ext cx="4511710" cy="4491613"/>
            </a:xfrm>
            <a:prstGeom prst="ellipse">
              <a:avLst/>
            </a:prstGeom>
          </p:spPr>
        </p:pic>
        <p:pic>
          <p:nvPicPr>
            <p:cNvPr id="16390" name="Picture 14"/>
            <p:cNvPicPr>
              <a:picLocks noChangeAspect="1"/>
            </p:cNvPicPr>
            <p:nvPr/>
          </p:nvPicPr>
          <p:blipFill>
            <a:blip r:embed="rId2">
              <a:extLst>
                <a:ext uri="{28A0092B-C50C-407E-A947-70E740481C1C}">
                  <a14:useLocalDpi xmlns:a14="http://schemas.microsoft.com/office/drawing/2010/main" val="0"/>
                </a:ext>
              </a:extLst>
            </a:blip>
            <a:srcRect l="19907" t="-44" r="20435" b="53159"/>
            <a:stretch>
              <a:fillRect/>
            </a:stretch>
          </p:blipFill>
          <p:spPr bwMode="auto">
            <a:xfrm>
              <a:off x="2491991" y="1601213"/>
              <a:ext cx="4149970" cy="2106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2000250"/>
            <a:ext cx="4640263" cy="409257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1" name="TextBox 1"/>
          <p:cNvSpPr txBox="1">
            <a:spLocks noChangeArrowheads="1"/>
          </p:cNvSpPr>
          <p:nvPr/>
        </p:nvSpPr>
        <p:spPr bwMode="auto">
          <a:xfrm>
            <a:off x="755650" y="693738"/>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r>
              <a:rPr lang="en-GB" altLang="en-US" sz="2800" b="1"/>
              <a:t>Amazing Olympians</a:t>
            </a:r>
          </a:p>
        </p:txBody>
      </p:sp>
      <p:sp>
        <p:nvSpPr>
          <p:cNvPr id="17412" name="TextBox 7"/>
          <p:cNvSpPr txBox="1">
            <a:spLocks noChangeArrowheads="1"/>
          </p:cNvSpPr>
          <p:nvPr/>
        </p:nvSpPr>
        <p:spPr bwMode="auto">
          <a:xfrm>
            <a:off x="5627688" y="1443038"/>
            <a:ext cx="2760662" cy="4649787"/>
          </a:xfrm>
          <a:prstGeom prst="rect">
            <a:avLst/>
          </a:prstGeom>
          <a:noFill/>
          <a:ln w="38100">
            <a:solidFill>
              <a:srgbClr val="0C8A48"/>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r>
              <a:rPr lang="en-GB" altLang="en-US"/>
              <a:t>Jesse Owens competed in track and field events at the 1936 Olympics which were held in Germany. This was just a few years before the Second World War. Tensions were high and Hitler wanted to use the games to prove that white people were better. Jesse proved him wrong and went on to be the most successful athlete of the games, winning four gold medals.</a:t>
            </a:r>
          </a:p>
        </p:txBody>
      </p:sp>
      <p:sp>
        <p:nvSpPr>
          <p:cNvPr id="10" name="TextBox 9"/>
          <p:cNvSpPr txBox="1"/>
          <p:nvPr/>
        </p:nvSpPr>
        <p:spPr>
          <a:xfrm>
            <a:off x="755650" y="1347788"/>
            <a:ext cx="4640263" cy="522287"/>
          </a:xfrm>
          <a:prstGeom prst="rect">
            <a:avLst/>
          </a:prstGeom>
          <a:solidFill>
            <a:schemeClr val="accent5">
              <a:lumMod val="60000"/>
              <a:lumOff val="40000"/>
            </a:schemeClr>
          </a:solidFill>
        </p:spPr>
        <p:txBody>
          <a:bodyPr>
            <a:spAutoFit/>
          </a:bodyPr>
          <a:lstStyle/>
          <a:p>
            <a:pPr algn="ctr" eaLnBrk="1" fontAlgn="auto" hangingPunct="1">
              <a:spcBef>
                <a:spcPts val="0"/>
              </a:spcBef>
              <a:spcAft>
                <a:spcPts val="0"/>
              </a:spcAft>
              <a:defRPr/>
            </a:pPr>
            <a:r>
              <a:rPr lang="en-GB" sz="2800" b="1" dirty="0">
                <a:latin typeface="+mn-lt"/>
              </a:rPr>
              <a:t>Jesse Owens</a:t>
            </a:r>
          </a:p>
        </p:txBody>
      </p:sp>
      <p:pic>
        <p:nvPicPr>
          <p:cNvPr id="1741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25513" y="2362200"/>
            <a:ext cx="4298950" cy="373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2000250"/>
            <a:ext cx="4178300" cy="409257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5" name="TextBox 1"/>
          <p:cNvSpPr txBox="1">
            <a:spLocks noChangeArrowheads="1"/>
          </p:cNvSpPr>
          <p:nvPr/>
        </p:nvSpPr>
        <p:spPr bwMode="auto">
          <a:xfrm>
            <a:off x="755650" y="693738"/>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r>
              <a:rPr lang="en-GB" altLang="en-US" sz="2800" b="1"/>
              <a:t>Amazing Olympians</a:t>
            </a:r>
          </a:p>
        </p:txBody>
      </p:sp>
      <p:sp>
        <p:nvSpPr>
          <p:cNvPr id="18436" name="TextBox 7"/>
          <p:cNvSpPr txBox="1">
            <a:spLocks noChangeArrowheads="1"/>
          </p:cNvSpPr>
          <p:nvPr/>
        </p:nvSpPr>
        <p:spPr bwMode="auto">
          <a:xfrm>
            <a:off x="5184775" y="1370013"/>
            <a:ext cx="3203575" cy="1527175"/>
          </a:xfrm>
          <a:prstGeom prst="rect">
            <a:avLst/>
          </a:prstGeom>
          <a:noFill/>
          <a:ln w="38100">
            <a:solidFill>
              <a:srgbClr val="0C8A48"/>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r>
              <a:rPr lang="en-GB" altLang="en-US" sz="1700"/>
              <a:t>Tessa is a British javelin thrower who is still the only British woman to win a throwing gold medal when she won at the Olympics in 1984.</a:t>
            </a:r>
          </a:p>
        </p:txBody>
      </p:sp>
      <p:sp>
        <p:nvSpPr>
          <p:cNvPr id="10" name="TextBox 9"/>
          <p:cNvSpPr txBox="1"/>
          <p:nvPr/>
        </p:nvSpPr>
        <p:spPr>
          <a:xfrm>
            <a:off x="755650" y="1347788"/>
            <a:ext cx="4178300" cy="522287"/>
          </a:xfrm>
          <a:prstGeom prst="rect">
            <a:avLst/>
          </a:prstGeom>
          <a:solidFill>
            <a:schemeClr val="accent5">
              <a:lumMod val="60000"/>
              <a:lumOff val="40000"/>
            </a:schemeClr>
          </a:solidFill>
        </p:spPr>
        <p:txBody>
          <a:bodyPr>
            <a:spAutoFit/>
          </a:bodyPr>
          <a:lstStyle/>
          <a:p>
            <a:pPr algn="ctr" eaLnBrk="1" fontAlgn="auto" hangingPunct="1">
              <a:spcBef>
                <a:spcPts val="0"/>
              </a:spcBef>
              <a:spcAft>
                <a:spcPts val="0"/>
              </a:spcAft>
              <a:defRPr/>
            </a:pPr>
            <a:r>
              <a:rPr lang="en-GB" sz="2800" b="1" dirty="0">
                <a:latin typeface="+mn-lt"/>
              </a:rPr>
              <a:t>Tessa Sanderson</a:t>
            </a:r>
          </a:p>
        </p:txBody>
      </p:sp>
      <p:sp>
        <p:nvSpPr>
          <p:cNvPr id="18438" name="TextBox 6"/>
          <p:cNvSpPr txBox="1">
            <a:spLocks noChangeArrowheads="1"/>
          </p:cNvSpPr>
          <p:nvPr/>
        </p:nvSpPr>
        <p:spPr bwMode="auto">
          <a:xfrm>
            <a:off x="5184775" y="3098800"/>
            <a:ext cx="3203575" cy="1527175"/>
          </a:xfrm>
          <a:prstGeom prst="rect">
            <a:avLst/>
          </a:prstGeom>
          <a:noFill/>
          <a:ln w="38100">
            <a:solidFill>
              <a:srgbClr val="0C8A48"/>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r>
              <a:rPr lang="en-GB" altLang="en-US" sz="1700"/>
              <a:t>She competed in six Olympic Games from 1976 to 1996 and also won three Commonwealth Golds and a World Cup Gold in Cuba in 1990. </a:t>
            </a:r>
          </a:p>
        </p:txBody>
      </p:sp>
      <p:sp>
        <p:nvSpPr>
          <p:cNvPr id="18439" name="TextBox 8"/>
          <p:cNvSpPr txBox="1">
            <a:spLocks noChangeArrowheads="1"/>
          </p:cNvSpPr>
          <p:nvPr/>
        </p:nvSpPr>
        <p:spPr bwMode="auto">
          <a:xfrm>
            <a:off x="5184775" y="4827588"/>
            <a:ext cx="3203575" cy="1265237"/>
          </a:xfrm>
          <a:prstGeom prst="rect">
            <a:avLst/>
          </a:prstGeom>
          <a:noFill/>
          <a:ln w="38100">
            <a:solidFill>
              <a:srgbClr val="0C8A48"/>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r>
              <a:rPr lang="en-GB" altLang="en-US" sz="1700"/>
              <a:t>In 2004, she was awarded the CBE by Her Majesty The Queen in recognition of her services to sport.</a:t>
            </a:r>
          </a:p>
        </p:txBody>
      </p:sp>
      <p:pic>
        <p:nvPicPr>
          <p:cNvPr id="18440"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76313" y="2452688"/>
            <a:ext cx="3635375" cy="364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2000250"/>
            <a:ext cx="4921250" cy="409257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59" name="TextBox 1"/>
          <p:cNvSpPr txBox="1">
            <a:spLocks noChangeArrowheads="1"/>
          </p:cNvSpPr>
          <p:nvPr/>
        </p:nvSpPr>
        <p:spPr bwMode="auto">
          <a:xfrm>
            <a:off x="755650" y="693738"/>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r>
              <a:rPr lang="en-GB" altLang="en-US" sz="2800" b="1"/>
              <a:t>Amazing Olympians</a:t>
            </a:r>
          </a:p>
        </p:txBody>
      </p:sp>
      <p:sp>
        <p:nvSpPr>
          <p:cNvPr id="19460" name="TextBox 7"/>
          <p:cNvSpPr txBox="1">
            <a:spLocks noChangeArrowheads="1"/>
          </p:cNvSpPr>
          <p:nvPr/>
        </p:nvSpPr>
        <p:spPr bwMode="auto">
          <a:xfrm>
            <a:off x="5913438" y="1370013"/>
            <a:ext cx="2474912" cy="2435225"/>
          </a:xfrm>
          <a:prstGeom prst="rect">
            <a:avLst/>
          </a:prstGeom>
          <a:noFill/>
          <a:ln w="38100">
            <a:solidFill>
              <a:srgbClr val="0C8A48"/>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r>
              <a:rPr lang="en-GB" altLang="en-US"/>
              <a:t>Kelly Holmes became the first British woman to win two gold medals after winning both the 800m and 1500m at the 2004</a:t>
            </a:r>
            <a:br>
              <a:rPr lang="en-GB" altLang="en-US"/>
            </a:br>
            <a:r>
              <a:rPr lang="en-GB" altLang="en-US"/>
              <a:t>Athens Olympics. </a:t>
            </a:r>
          </a:p>
        </p:txBody>
      </p:sp>
      <p:sp>
        <p:nvSpPr>
          <p:cNvPr id="10" name="TextBox 9"/>
          <p:cNvSpPr txBox="1"/>
          <p:nvPr/>
        </p:nvSpPr>
        <p:spPr>
          <a:xfrm>
            <a:off x="755650" y="1347788"/>
            <a:ext cx="4921250" cy="522287"/>
          </a:xfrm>
          <a:prstGeom prst="rect">
            <a:avLst/>
          </a:prstGeom>
          <a:solidFill>
            <a:schemeClr val="accent5">
              <a:lumMod val="60000"/>
              <a:lumOff val="40000"/>
            </a:schemeClr>
          </a:solidFill>
        </p:spPr>
        <p:txBody>
          <a:bodyPr>
            <a:spAutoFit/>
          </a:bodyPr>
          <a:lstStyle/>
          <a:p>
            <a:pPr algn="ctr" eaLnBrk="1" fontAlgn="auto" hangingPunct="1">
              <a:spcBef>
                <a:spcPts val="0"/>
              </a:spcBef>
              <a:spcAft>
                <a:spcPts val="0"/>
              </a:spcAft>
              <a:defRPr/>
            </a:pPr>
            <a:r>
              <a:rPr lang="en-GB" sz="2800" b="1" dirty="0">
                <a:latin typeface="+mn-lt"/>
              </a:rPr>
              <a:t>Dame Kelly Holmes</a:t>
            </a:r>
          </a:p>
        </p:txBody>
      </p:sp>
      <p:sp>
        <p:nvSpPr>
          <p:cNvPr id="19462" name="TextBox 6"/>
          <p:cNvSpPr txBox="1">
            <a:spLocks noChangeArrowheads="1"/>
          </p:cNvSpPr>
          <p:nvPr/>
        </p:nvSpPr>
        <p:spPr bwMode="auto">
          <a:xfrm>
            <a:off x="5913438" y="4046538"/>
            <a:ext cx="2474912" cy="1603375"/>
          </a:xfrm>
          <a:prstGeom prst="rect">
            <a:avLst/>
          </a:prstGeom>
          <a:noFill/>
          <a:ln w="38100">
            <a:solidFill>
              <a:srgbClr val="0C8A48"/>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r>
              <a:rPr lang="en-GB" altLang="en-US"/>
              <a:t>She was named BBC Sports Personality of the Year in 2004 and made a dame by The Queen in 2005.</a:t>
            </a:r>
          </a:p>
        </p:txBody>
      </p:sp>
      <p:pic>
        <p:nvPicPr>
          <p:cNvPr id="19463" name="Picture 3"/>
          <p:cNvPicPr>
            <a:picLocks noChangeAspect="1"/>
          </p:cNvPicPr>
          <p:nvPr/>
        </p:nvPicPr>
        <p:blipFill>
          <a:blip r:embed="rId2">
            <a:extLst>
              <a:ext uri="{28A0092B-C50C-407E-A947-70E740481C1C}">
                <a14:useLocalDpi xmlns:a14="http://schemas.microsoft.com/office/drawing/2010/main" val="0"/>
              </a:ext>
            </a:extLst>
          </a:blip>
          <a:srcRect r="13892"/>
          <a:stretch>
            <a:fillRect/>
          </a:stretch>
        </p:blipFill>
        <p:spPr bwMode="auto">
          <a:xfrm>
            <a:off x="811213" y="2233613"/>
            <a:ext cx="4865687" cy="385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2000250"/>
            <a:ext cx="5041900" cy="409257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83" name="TextBox 1"/>
          <p:cNvSpPr txBox="1">
            <a:spLocks noChangeArrowheads="1"/>
          </p:cNvSpPr>
          <p:nvPr/>
        </p:nvSpPr>
        <p:spPr bwMode="auto">
          <a:xfrm>
            <a:off x="755650" y="693738"/>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r>
              <a:rPr lang="en-GB" altLang="en-US" sz="2800" b="1"/>
              <a:t>Amazing Olympians</a:t>
            </a:r>
          </a:p>
        </p:txBody>
      </p:sp>
      <p:sp>
        <p:nvSpPr>
          <p:cNvPr id="20484" name="TextBox 7"/>
          <p:cNvSpPr txBox="1">
            <a:spLocks noChangeArrowheads="1"/>
          </p:cNvSpPr>
          <p:nvPr/>
        </p:nvSpPr>
        <p:spPr bwMode="auto">
          <a:xfrm>
            <a:off x="6008688" y="1347788"/>
            <a:ext cx="2379662" cy="2711450"/>
          </a:xfrm>
          <a:prstGeom prst="rect">
            <a:avLst/>
          </a:prstGeom>
          <a:noFill/>
          <a:ln w="38100">
            <a:solidFill>
              <a:srgbClr val="0C8A48"/>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r>
              <a:rPr lang="en-GB" altLang="en-US"/>
              <a:t>Usain Bolt is a Jamaican sprinter. Widely known as the fastest person on Earth, he is the first man to hold both the 100 metres and 200 metres world records since records began.</a:t>
            </a:r>
          </a:p>
        </p:txBody>
      </p:sp>
      <p:sp>
        <p:nvSpPr>
          <p:cNvPr id="10" name="TextBox 9"/>
          <p:cNvSpPr txBox="1"/>
          <p:nvPr/>
        </p:nvSpPr>
        <p:spPr>
          <a:xfrm>
            <a:off x="755650" y="1347788"/>
            <a:ext cx="5041900" cy="522287"/>
          </a:xfrm>
          <a:prstGeom prst="rect">
            <a:avLst/>
          </a:prstGeom>
          <a:solidFill>
            <a:schemeClr val="accent5">
              <a:lumMod val="60000"/>
              <a:lumOff val="40000"/>
            </a:schemeClr>
          </a:solidFill>
        </p:spPr>
        <p:txBody>
          <a:bodyPr>
            <a:spAutoFit/>
          </a:bodyPr>
          <a:lstStyle/>
          <a:p>
            <a:pPr algn="ctr" eaLnBrk="1" fontAlgn="auto" hangingPunct="1">
              <a:spcBef>
                <a:spcPts val="0"/>
              </a:spcBef>
              <a:spcAft>
                <a:spcPts val="0"/>
              </a:spcAft>
              <a:defRPr/>
            </a:pPr>
            <a:r>
              <a:rPr lang="en-GB" sz="2800" b="1" dirty="0">
                <a:latin typeface="+mn-lt"/>
              </a:rPr>
              <a:t>Usain Bolt</a:t>
            </a:r>
          </a:p>
        </p:txBody>
      </p:sp>
      <p:pic>
        <p:nvPicPr>
          <p:cNvPr id="20486" name="Picture 4"/>
          <p:cNvPicPr>
            <a:picLocks noChangeAspect="1"/>
          </p:cNvPicPr>
          <p:nvPr/>
        </p:nvPicPr>
        <p:blipFill>
          <a:blip r:embed="rId2">
            <a:extLst>
              <a:ext uri="{28A0092B-C50C-407E-A947-70E740481C1C}">
                <a14:useLocalDpi xmlns:a14="http://schemas.microsoft.com/office/drawing/2010/main" val="0"/>
              </a:ext>
            </a:extLst>
          </a:blip>
          <a:srcRect b="59489"/>
          <a:stretch>
            <a:fillRect/>
          </a:stretch>
        </p:blipFill>
        <p:spPr bwMode="auto">
          <a:xfrm>
            <a:off x="1074738" y="2260600"/>
            <a:ext cx="4403725" cy="383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1541</TotalTime>
  <Words>701</Words>
  <Application>Microsoft Office PowerPoint</Application>
  <PresentationFormat>On-screen Show (4:3)</PresentationFormat>
  <Paragraphs>46</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Sassoon Infant Rg</vt:lpstr>
      <vt:lpstr>Arial</vt:lpstr>
      <vt:lpstr>Twinkl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Miss R Nugent</cp:lastModifiedBy>
  <cp:revision>161</cp:revision>
  <dcterms:created xsi:type="dcterms:W3CDTF">2014-10-01T16:09:27Z</dcterms:created>
  <dcterms:modified xsi:type="dcterms:W3CDTF">2020-10-01T19:09:50Z</dcterms:modified>
</cp:coreProperties>
</file>