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7556500" cy="10693400"/>
  <p:notesSz cx="6858000" cy="9144000"/>
  <p:embeddedFontLst>
    <p:embeddedFont>
      <p:font typeface="Calibri" panose="020F0502020204030204" pitchFamily="34" charset="0"/>
      <p:regular r:id="rId3"/>
      <p:bold r:id="rId4"/>
      <p:italic r:id="rId5"/>
      <p:boldItalic r:id="rId6"/>
    </p:embeddedFont>
    <p:embeddedFont>
      <p:font typeface="Glacial Indifference Bold" panose="020B0604020202020204" charset="0"/>
      <p:regular r:id="rId7"/>
    </p:embeddedFont>
    <p:embeddedFont>
      <p:font typeface="Sigher" panose="020B0604020202020204" charset="0"/>
      <p:regular r:id="rId8"/>
    </p:embeddedFont>
    <p:embeddedFont>
      <p:font typeface="Glacial Indifference" panose="020B0604020202020204" charset="0"/>
      <p:regular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3" d="100"/>
          <a:sy n="53" d="100"/>
        </p:scale>
        <p:origin x="257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viewProps" Target="viewProps.xml"/><Relationship Id="rId5" Type="http://schemas.openxmlformats.org/officeDocument/2006/relationships/font" Target="fonts/font3.fntdata"/><Relationship Id="rId10" Type="http://schemas.openxmlformats.org/officeDocument/2006/relationships/presProps" Target="presProps.xml"/><Relationship Id="rId4" Type="http://schemas.openxmlformats.org/officeDocument/2006/relationships/font" Target="fonts/font2.fntdata"/><Relationship Id="rId9" Type="http://schemas.openxmlformats.org/officeDocument/2006/relationships/font" Target="fonts/font7.fntdata"/><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bie Cooke" userId="a5babc49-ef61-41f7-80a7-add8bed3d192" providerId="ADAL" clId="{DF19A4C9-219A-47BD-B5AB-C311E1FB8B35}"/>
    <pc:docChg chg="custSel modSld">
      <pc:chgData name="Abbie Cooke" userId="a5babc49-ef61-41f7-80a7-add8bed3d192" providerId="ADAL" clId="{DF19A4C9-219A-47BD-B5AB-C311E1FB8B35}" dt="2025-06-10T08:32:29.162" v="0" actId="478"/>
      <pc:docMkLst>
        <pc:docMk/>
      </pc:docMkLst>
      <pc:sldChg chg="delSp mod">
        <pc:chgData name="Abbie Cooke" userId="a5babc49-ef61-41f7-80a7-add8bed3d192" providerId="ADAL" clId="{DF19A4C9-219A-47BD-B5AB-C311E1FB8B35}" dt="2025-06-10T08:32:29.162" v="0" actId="478"/>
        <pc:sldMkLst>
          <pc:docMk/>
          <pc:sldMk cId="0" sldId="256"/>
        </pc:sldMkLst>
        <pc:spChg chg="del">
          <ac:chgData name="Abbie Cooke" userId="a5babc49-ef61-41f7-80a7-add8bed3d192" providerId="ADAL" clId="{DF19A4C9-219A-47BD-B5AB-C311E1FB8B35}" dt="2025-06-10T08:32:29.162" v="0" actId="478"/>
          <ac:spMkLst>
            <pc:docMk/>
            <pc:sldMk cId="0" sldId="256"/>
            <ac:spMk id="30"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4.pn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image" Target="../media/image9.svg"/><Relationship Id="rId4" Type="http://schemas.openxmlformats.org/officeDocument/2006/relationships/image" Target="../media/image2.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FDFFF"/>
        </a:solidFill>
        <a:effectLst/>
      </p:bgPr>
    </p:bg>
    <p:spTree>
      <p:nvGrpSpPr>
        <p:cNvPr id="1" name=""/>
        <p:cNvGrpSpPr/>
        <p:nvPr/>
      </p:nvGrpSpPr>
      <p:grpSpPr>
        <a:xfrm>
          <a:off x="0" y="0"/>
          <a:ext cx="0" cy="0"/>
          <a:chOff x="0" y="0"/>
          <a:chExt cx="0" cy="0"/>
        </a:xfrm>
      </p:grpSpPr>
      <p:sp>
        <p:nvSpPr>
          <p:cNvPr id="2" name="Freeform 2"/>
          <p:cNvSpPr/>
          <p:nvPr/>
        </p:nvSpPr>
        <p:spPr>
          <a:xfrm>
            <a:off x="321250" y="2933140"/>
            <a:ext cx="2051833" cy="1964630"/>
          </a:xfrm>
          <a:custGeom>
            <a:avLst/>
            <a:gdLst/>
            <a:ahLst/>
            <a:cxnLst/>
            <a:rect l="l" t="t" r="r" b="b"/>
            <a:pathLst>
              <a:path w="2051833" h="1964630">
                <a:moveTo>
                  <a:pt x="0" y="0"/>
                </a:moveTo>
                <a:lnTo>
                  <a:pt x="2051833" y="0"/>
                </a:lnTo>
                <a:lnTo>
                  <a:pt x="2051833" y="1964630"/>
                </a:lnTo>
                <a:lnTo>
                  <a:pt x="0" y="196463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3" name="Freeform 3"/>
          <p:cNvSpPr/>
          <p:nvPr/>
        </p:nvSpPr>
        <p:spPr>
          <a:xfrm>
            <a:off x="2754083" y="2933140"/>
            <a:ext cx="2051833" cy="1964630"/>
          </a:xfrm>
          <a:custGeom>
            <a:avLst/>
            <a:gdLst/>
            <a:ahLst/>
            <a:cxnLst/>
            <a:rect l="l" t="t" r="r" b="b"/>
            <a:pathLst>
              <a:path w="2051833" h="1964630">
                <a:moveTo>
                  <a:pt x="0" y="0"/>
                </a:moveTo>
                <a:lnTo>
                  <a:pt x="2051834" y="0"/>
                </a:lnTo>
                <a:lnTo>
                  <a:pt x="2051834" y="1964630"/>
                </a:lnTo>
                <a:lnTo>
                  <a:pt x="0" y="196463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4" name="Freeform 4"/>
          <p:cNvSpPr/>
          <p:nvPr/>
        </p:nvSpPr>
        <p:spPr>
          <a:xfrm>
            <a:off x="5187430" y="2933140"/>
            <a:ext cx="2051833" cy="1964630"/>
          </a:xfrm>
          <a:custGeom>
            <a:avLst/>
            <a:gdLst/>
            <a:ahLst/>
            <a:cxnLst/>
            <a:rect l="l" t="t" r="r" b="b"/>
            <a:pathLst>
              <a:path w="2051833" h="1964630">
                <a:moveTo>
                  <a:pt x="0" y="0"/>
                </a:moveTo>
                <a:lnTo>
                  <a:pt x="2051833" y="0"/>
                </a:lnTo>
                <a:lnTo>
                  <a:pt x="2051833" y="1964630"/>
                </a:lnTo>
                <a:lnTo>
                  <a:pt x="0" y="196463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grpSp>
        <p:nvGrpSpPr>
          <p:cNvPr id="5" name="Group 5"/>
          <p:cNvGrpSpPr/>
          <p:nvPr/>
        </p:nvGrpSpPr>
        <p:grpSpPr>
          <a:xfrm>
            <a:off x="453573" y="3102681"/>
            <a:ext cx="1786161" cy="1625548"/>
            <a:chOff x="0" y="0"/>
            <a:chExt cx="640120" cy="582560"/>
          </a:xfrm>
        </p:grpSpPr>
        <p:sp>
          <p:nvSpPr>
            <p:cNvPr id="6" name="Freeform 6"/>
            <p:cNvSpPr/>
            <p:nvPr/>
          </p:nvSpPr>
          <p:spPr>
            <a:xfrm>
              <a:off x="0" y="0"/>
              <a:ext cx="640120" cy="582560"/>
            </a:xfrm>
            <a:custGeom>
              <a:avLst/>
              <a:gdLst/>
              <a:ahLst/>
              <a:cxnLst/>
              <a:rect l="l" t="t" r="r" b="b"/>
              <a:pathLst>
                <a:path w="640120" h="582560">
                  <a:moveTo>
                    <a:pt x="0" y="0"/>
                  </a:moveTo>
                  <a:lnTo>
                    <a:pt x="640120" y="0"/>
                  </a:lnTo>
                  <a:lnTo>
                    <a:pt x="640120" y="582560"/>
                  </a:lnTo>
                  <a:lnTo>
                    <a:pt x="0" y="582560"/>
                  </a:lnTo>
                  <a:close/>
                </a:path>
              </a:pathLst>
            </a:custGeom>
            <a:solidFill>
              <a:srgbClr val="FFFFFF"/>
            </a:solidFill>
          </p:spPr>
          <p:txBody>
            <a:bodyPr/>
            <a:lstStyle/>
            <a:p>
              <a:endParaRPr lang="en-GB"/>
            </a:p>
          </p:txBody>
        </p:sp>
        <p:sp>
          <p:nvSpPr>
            <p:cNvPr id="7" name="TextBox 7"/>
            <p:cNvSpPr txBox="1"/>
            <p:nvPr/>
          </p:nvSpPr>
          <p:spPr>
            <a:xfrm>
              <a:off x="0" y="-28575"/>
              <a:ext cx="640120" cy="611135"/>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2885322" y="3102681"/>
            <a:ext cx="1786161" cy="1625548"/>
            <a:chOff x="0" y="0"/>
            <a:chExt cx="640120" cy="582560"/>
          </a:xfrm>
        </p:grpSpPr>
        <p:sp>
          <p:nvSpPr>
            <p:cNvPr id="9" name="Freeform 9"/>
            <p:cNvSpPr/>
            <p:nvPr/>
          </p:nvSpPr>
          <p:spPr>
            <a:xfrm>
              <a:off x="0" y="0"/>
              <a:ext cx="640120" cy="582560"/>
            </a:xfrm>
            <a:custGeom>
              <a:avLst/>
              <a:gdLst/>
              <a:ahLst/>
              <a:cxnLst/>
              <a:rect l="l" t="t" r="r" b="b"/>
              <a:pathLst>
                <a:path w="640120" h="582560">
                  <a:moveTo>
                    <a:pt x="0" y="0"/>
                  </a:moveTo>
                  <a:lnTo>
                    <a:pt x="640120" y="0"/>
                  </a:lnTo>
                  <a:lnTo>
                    <a:pt x="640120" y="582560"/>
                  </a:lnTo>
                  <a:lnTo>
                    <a:pt x="0" y="582560"/>
                  </a:lnTo>
                  <a:close/>
                </a:path>
              </a:pathLst>
            </a:custGeom>
            <a:solidFill>
              <a:srgbClr val="FFFFFF"/>
            </a:solidFill>
          </p:spPr>
          <p:txBody>
            <a:bodyPr/>
            <a:lstStyle/>
            <a:p>
              <a:endParaRPr lang="en-GB"/>
            </a:p>
          </p:txBody>
        </p:sp>
        <p:sp>
          <p:nvSpPr>
            <p:cNvPr id="10" name="TextBox 10"/>
            <p:cNvSpPr txBox="1"/>
            <p:nvPr/>
          </p:nvSpPr>
          <p:spPr>
            <a:xfrm>
              <a:off x="0" y="-28575"/>
              <a:ext cx="640120" cy="611135"/>
            </a:xfrm>
            <a:prstGeom prst="rect">
              <a:avLst/>
            </a:prstGeom>
          </p:spPr>
          <p:txBody>
            <a:bodyPr lIns="50800" tIns="50800" rIns="50800" bIns="50800" rtlCol="0" anchor="ctr"/>
            <a:lstStyle/>
            <a:p>
              <a:pPr algn="ctr">
                <a:lnSpc>
                  <a:spcPts val="1960"/>
                </a:lnSpc>
              </a:pPr>
              <a:endParaRPr/>
            </a:p>
          </p:txBody>
        </p:sp>
      </p:grpSp>
      <p:grpSp>
        <p:nvGrpSpPr>
          <p:cNvPr id="11" name="Group 11"/>
          <p:cNvGrpSpPr/>
          <p:nvPr/>
        </p:nvGrpSpPr>
        <p:grpSpPr>
          <a:xfrm>
            <a:off x="5320267" y="3102681"/>
            <a:ext cx="1786161" cy="1625548"/>
            <a:chOff x="0" y="0"/>
            <a:chExt cx="640120" cy="582560"/>
          </a:xfrm>
        </p:grpSpPr>
        <p:sp>
          <p:nvSpPr>
            <p:cNvPr id="12" name="Freeform 12"/>
            <p:cNvSpPr/>
            <p:nvPr/>
          </p:nvSpPr>
          <p:spPr>
            <a:xfrm>
              <a:off x="0" y="0"/>
              <a:ext cx="640120" cy="582560"/>
            </a:xfrm>
            <a:custGeom>
              <a:avLst/>
              <a:gdLst/>
              <a:ahLst/>
              <a:cxnLst/>
              <a:rect l="l" t="t" r="r" b="b"/>
              <a:pathLst>
                <a:path w="640120" h="582560">
                  <a:moveTo>
                    <a:pt x="0" y="0"/>
                  </a:moveTo>
                  <a:lnTo>
                    <a:pt x="640120" y="0"/>
                  </a:lnTo>
                  <a:lnTo>
                    <a:pt x="640120" y="582560"/>
                  </a:lnTo>
                  <a:lnTo>
                    <a:pt x="0" y="582560"/>
                  </a:lnTo>
                  <a:close/>
                </a:path>
              </a:pathLst>
            </a:custGeom>
            <a:solidFill>
              <a:srgbClr val="FFFFFF"/>
            </a:solidFill>
          </p:spPr>
          <p:txBody>
            <a:bodyPr/>
            <a:lstStyle/>
            <a:p>
              <a:endParaRPr lang="en-GB"/>
            </a:p>
          </p:txBody>
        </p:sp>
        <p:sp>
          <p:nvSpPr>
            <p:cNvPr id="13" name="TextBox 13"/>
            <p:cNvSpPr txBox="1"/>
            <p:nvPr/>
          </p:nvSpPr>
          <p:spPr>
            <a:xfrm>
              <a:off x="0" y="-28575"/>
              <a:ext cx="640120" cy="611135"/>
            </a:xfrm>
            <a:prstGeom prst="rect">
              <a:avLst/>
            </a:prstGeom>
          </p:spPr>
          <p:txBody>
            <a:bodyPr lIns="50800" tIns="50800" rIns="50800" bIns="50800" rtlCol="0" anchor="ctr"/>
            <a:lstStyle/>
            <a:p>
              <a:pPr algn="ctr">
                <a:lnSpc>
                  <a:spcPts val="1960"/>
                </a:lnSpc>
              </a:pPr>
              <a:endParaRPr/>
            </a:p>
          </p:txBody>
        </p:sp>
      </p:grpSp>
      <p:sp>
        <p:nvSpPr>
          <p:cNvPr id="14" name="Freeform 14"/>
          <p:cNvSpPr/>
          <p:nvPr/>
        </p:nvSpPr>
        <p:spPr>
          <a:xfrm>
            <a:off x="2239733" y="-202565"/>
            <a:ext cx="3235968" cy="2157312"/>
          </a:xfrm>
          <a:custGeom>
            <a:avLst/>
            <a:gdLst/>
            <a:ahLst/>
            <a:cxnLst/>
            <a:rect l="l" t="t" r="r" b="b"/>
            <a:pathLst>
              <a:path w="3235968" h="2157312">
                <a:moveTo>
                  <a:pt x="0" y="0"/>
                </a:moveTo>
                <a:lnTo>
                  <a:pt x="3235968" y="0"/>
                </a:lnTo>
                <a:lnTo>
                  <a:pt x="3235968" y="2157312"/>
                </a:lnTo>
                <a:lnTo>
                  <a:pt x="0" y="2157312"/>
                </a:lnTo>
                <a:lnTo>
                  <a:pt x="0" y="0"/>
                </a:lnTo>
                <a:close/>
              </a:path>
            </a:pathLst>
          </a:custGeom>
          <a:blipFill>
            <a:blip r:embed="rId4"/>
            <a:stretch>
              <a:fillRect/>
            </a:stretch>
          </a:blipFill>
        </p:spPr>
        <p:txBody>
          <a:bodyPr/>
          <a:lstStyle/>
          <a:p>
            <a:endParaRPr lang="en-GB"/>
          </a:p>
        </p:txBody>
      </p:sp>
      <p:sp>
        <p:nvSpPr>
          <p:cNvPr id="15" name="TextBox 15"/>
          <p:cNvSpPr txBox="1"/>
          <p:nvPr/>
        </p:nvSpPr>
        <p:spPr>
          <a:xfrm>
            <a:off x="4527736" y="7286529"/>
            <a:ext cx="1816582" cy="363746"/>
          </a:xfrm>
          <a:prstGeom prst="rect">
            <a:avLst/>
          </a:prstGeom>
        </p:spPr>
        <p:txBody>
          <a:bodyPr lIns="0" tIns="0" rIns="0" bIns="0" rtlCol="0" anchor="t">
            <a:spAutoFit/>
          </a:bodyPr>
          <a:lstStyle/>
          <a:p>
            <a:pPr algn="ctr">
              <a:lnSpc>
                <a:spcPts val="1476"/>
              </a:lnSpc>
            </a:pPr>
            <a:r>
              <a:rPr lang="en-US" sz="1054">
                <a:solidFill>
                  <a:srgbClr val="000000"/>
                </a:solidFill>
                <a:latin typeface="Sigher"/>
                <a:ea typeface="Sigher"/>
                <a:cs typeface="Sigher"/>
                <a:sym typeface="Sigher"/>
              </a:rPr>
              <a:t>CONTACT US:</a:t>
            </a:r>
          </a:p>
          <a:p>
            <a:pPr algn="ctr">
              <a:lnSpc>
                <a:spcPts val="1476"/>
              </a:lnSpc>
              <a:spcBef>
                <a:spcPct val="0"/>
              </a:spcBef>
            </a:pPr>
            <a:endParaRPr lang="en-US" sz="1054">
              <a:solidFill>
                <a:srgbClr val="000000"/>
              </a:solidFill>
              <a:latin typeface="Sigher"/>
              <a:ea typeface="Sigher"/>
              <a:cs typeface="Sigher"/>
              <a:sym typeface="Sigher"/>
            </a:endParaRPr>
          </a:p>
        </p:txBody>
      </p:sp>
      <p:sp>
        <p:nvSpPr>
          <p:cNvPr id="16" name="Freeform 16"/>
          <p:cNvSpPr/>
          <p:nvPr/>
        </p:nvSpPr>
        <p:spPr>
          <a:xfrm>
            <a:off x="3818043" y="7566151"/>
            <a:ext cx="255344" cy="255344"/>
          </a:xfrm>
          <a:custGeom>
            <a:avLst/>
            <a:gdLst/>
            <a:ahLst/>
            <a:cxnLst/>
            <a:rect l="l" t="t" r="r" b="b"/>
            <a:pathLst>
              <a:path w="255344" h="255344">
                <a:moveTo>
                  <a:pt x="0" y="0"/>
                </a:moveTo>
                <a:lnTo>
                  <a:pt x="255344" y="0"/>
                </a:lnTo>
                <a:lnTo>
                  <a:pt x="255344" y="255345"/>
                </a:lnTo>
                <a:lnTo>
                  <a:pt x="0" y="255345"/>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17" name="Freeform 17"/>
          <p:cNvSpPr/>
          <p:nvPr/>
        </p:nvSpPr>
        <p:spPr>
          <a:xfrm>
            <a:off x="5459228" y="7605918"/>
            <a:ext cx="246375" cy="237864"/>
          </a:xfrm>
          <a:custGeom>
            <a:avLst/>
            <a:gdLst/>
            <a:ahLst/>
            <a:cxnLst/>
            <a:rect l="l" t="t" r="r" b="b"/>
            <a:pathLst>
              <a:path w="246375" h="237864">
                <a:moveTo>
                  <a:pt x="0" y="0"/>
                </a:moveTo>
                <a:lnTo>
                  <a:pt x="246376" y="0"/>
                </a:lnTo>
                <a:lnTo>
                  <a:pt x="246376" y="237864"/>
                </a:lnTo>
                <a:lnTo>
                  <a:pt x="0" y="237864"/>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18" name="Freeform 18"/>
          <p:cNvSpPr/>
          <p:nvPr/>
        </p:nvSpPr>
        <p:spPr>
          <a:xfrm>
            <a:off x="4631808" y="8042219"/>
            <a:ext cx="262449" cy="224752"/>
          </a:xfrm>
          <a:custGeom>
            <a:avLst/>
            <a:gdLst/>
            <a:ahLst/>
            <a:cxnLst/>
            <a:rect l="l" t="t" r="r" b="b"/>
            <a:pathLst>
              <a:path w="262449" h="224752">
                <a:moveTo>
                  <a:pt x="0" y="0"/>
                </a:moveTo>
                <a:lnTo>
                  <a:pt x="262449" y="0"/>
                </a:lnTo>
                <a:lnTo>
                  <a:pt x="262449" y="224751"/>
                </a:lnTo>
                <a:lnTo>
                  <a:pt x="0" y="22475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9" name="Freeform 19"/>
          <p:cNvSpPr/>
          <p:nvPr/>
        </p:nvSpPr>
        <p:spPr>
          <a:xfrm rot="177890" flipH="1">
            <a:off x="6414394" y="7980003"/>
            <a:ext cx="780018" cy="220355"/>
          </a:xfrm>
          <a:custGeom>
            <a:avLst/>
            <a:gdLst/>
            <a:ahLst/>
            <a:cxnLst/>
            <a:rect l="l" t="t" r="r" b="b"/>
            <a:pathLst>
              <a:path w="780018" h="220355">
                <a:moveTo>
                  <a:pt x="780019" y="0"/>
                </a:moveTo>
                <a:lnTo>
                  <a:pt x="0" y="0"/>
                </a:lnTo>
                <a:lnTo>
                  <a:pt x="0" y="220356"/>
                </a:lnTo>
                <a:lnTo>
                  <a:pt x="780019" y="220356"/>
                </a:lnTo>
                <a:lnTo>
                  <a:pt x="780019"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20" name="TextBox 20"/>
          <p:cNvSpPr txBox="1"/>
          <p:nvPr/>
        </p:nvSpPr>
        <p:spPr>
          <a:xfrm>
            <a:off x="319396" y="1649224"/>
            <a:ext cx="6918013" cy="1102360"/>
          </a:xfrm>
          <a:prstGeom prst="rect">
            <a:avLst/>
          </a:prstGeom>
        </p:spPr>
        <p:txBody>
          <a:bodyPr lIns="0" tIns="0" rIns="0" bIns="0" rtlCol="0" anchor="t">
            <a:spAutoFit/>
          </a:bodyPr>
          <a:lstStyle/>
          <a:p>
            <a:pPr algn="ctr">
              <a:lnSpc>
                <a:spcPts val="2239"/>
              </a:lnSpc>
              <a:spcBef>
                <a:spcPct val="0"/>
              </a:spcBef>
            </a:pPr>
            <a:r>
              <a:rPr lang="en-US" sz="1599">
                <a:solidFill>
                  <a:srgbClr val="000000"/>
                </a:solidFill>
                <a:latin typeface="Glacial Indifference"/>
                <a:ea typeface="Glacial Indifference"/>
                <a:cs typeface="Glacial Indifference"/>
                <a:sym typeface="Glacial Indifference"/>
              </a:rPr>
              <a:t>We work closely with the Mental Health Support Team (MHST) to provide mental health services for students and families. The Mental Health Support Team in Schools (MHST) is a free, confidential service that works alongside selected schools in Birmingham to deliver three core functions:</a:t>
            </a:r>
          </a:p>
        </p:txBody>
      </p:sp>
      <p:sp>
        <p:nvSpPr>
          <p:cNvPr id="21" name="TextBox 21"/>
          <p:cNvSpPr txBox="1"/>
          <p:nvPr/>
        </p:nvSpPr>
        <p:spPr>
          <a:xfrm>
            <a:off x="694240" y="3195466"/>
            <a:ext cx="1304827" cy="1411402"/>
          </a:xfrm>
          <a:prstGeom prst="rect">
            <a:avLst/>
          </a:prstGeom>
        </p:spPr>
        <p:txBody>
          <a:bodyPr lIns="0" tIns="0" rIns="0" bIns="0" rtlCol="0" anchor="t">
            <a:spAutoFit/>
          </a:bodyPr>
          <a:lstStyle/>
          <a:p>
            <a:pPr algn="ctr">
              <a:lnSpc>
                <a:spcPts val="1636"/>
              </a:lnSpc>
              <a:spcBef>
                <a:spcPct val="0"/>
              </a:spcBef>
            </a:pPr>
            <a:r>
              <a:rPr lang="en-US" sz="1168">
                <a:solidFill>
                  <a:srgbClr val="000000"/>
                </a:solidFill>
                <a:latin typeface="Glacial Indifference"/>
                <a:ea typeface="Glacial Indifference"/>
                <a:cs typeface="Glacial Indifference"/>
                <a:sym typeface="Glacial Indifference"/>
              </a:rPr>
              <a:t>Delivering evidence-based interventions for mild-to-moderate mental health issues in children and young people.</a:t>
            </a:r>
          </a:p>
        </p:txBody>
      </p:sp>
      <p:sp>
        <p:nvSpPr>
          <p:cNvPr id="22" name="TextBox 22"/>
          <p:cNvSpPr txBox="1"/>
          <p:nvPr/>
        </p:nvSpPr>
        <p:spPr>
          <a:xfrm>
            <a:off x="3096234" y="3401676"/>
            <a:ext cx="1364336" cy="998982"/>
          </a:xfrm>
          <a:prstGeom prst="rect">
            <a:avLst/>
          </a:prstGeom>
        </p:spPr>
        <p:txBody>
          <a:bodyPr lIns="0" tIns="0" rIns="0" bIns="0" rtlCol="0" anchor="t">
            <a:spAutoFit/>
          </a:bodyPr>
          <a:lstStyle/>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Supporting schools to develop a whole-school approach to mental health and well-being.</a:t>
            </a:r>
          </a:p>
        </p:txBody>
      </p:sp>
      <p:sp>
        <p:nvSpPr>
          <p:cNvPr id="23" name="TextBox 23"/>
          <p:cNvSpPr txBox="1"/>
          <p:nvPr/>
        </p:nvSpPr>
        <p:spPr>
          <a:xfrm>
            <a:off x="5453617" y="3101639"/>
            <a:ext cx="1559933" cy="1599057"/>
          </a:xfrm>
          <a:prstGeom prst="rect">
            <a:avLst/>
          </a:prstGeom>
        </p:spPr>
        <p:txBody>
          <a:bodyPr lIns="0" tIns="0" rIns="0" bIns="0" rtlCol="0" anchor="t">
            <a:spAutoFit/>
          </a:bodyPr>
          <a:lstStyle/>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Advising school staff and liaising with external specialist services to ensure children and young people receive the right support at the right time.</a:t>
            </a:r>
          </a:p>
        </p:txBody>
      </p:sp>
      <p:sp>
        <p:nvSpPr>
          <p:cNvPr id="24" name="TextBox 24"/>
          <p:cNvSpPr txBox="1"/>
          <p:nvPr/>
        </p:nvSpPr>
        <p:spPr>
          <a:xfrm>
            <a:off x="210913" y="4869195"/>
            <a:ext cx="2885322" cy="3599307"/>
          </a:xfrm>
          <a:prstGeom prst="rect">
            <a:avLst/>
          </a:prstGeom>
        </p:spPr>
        <p:txBody>
          <a:bodyPr lIns="0" tIns="0" rIns="0" bIns="0" rtlCol="0" anchor="t">
            <a:spAutoFit/>
          </a:bodyPr>
          <a:lstStyle/>
          <a:p>
            <a:pPr algn="ctr">
              <a:lnSpc>
                <a:spcPts val="1638"/>
              </a:lnSpc>
              <a:spcBef>
                <a:spcPct val="0"/>
              </a:spcBef>
            </a:pPr>
            <a:endParaRPr/>
          </a:p>
          <a:p>
            <a:pPr algn="ctr">
              <a:lnSpc>
                <a:spcPts val="1638"/>
              </a:lnSpc>
              <a:spcBef>
                <a:spcPct val="0"/>
              </a:spcBef>
            </a:pPr>
            <a:r>
              <a:rPr lang="en-US" sz="1170" b="1">
                <a:solidFill>
                  <a:srgbClr val="000000"/>
                </a:solidFill>
                <a:latin typeface="Glacial Indifference Bold"/>
                <a:ea typeface="Glacial Indifference Bold"/>
                <a:cs typeface="Glacial Indifference Bold"/>
                <a:sym typeface="Glacial Indifference Bold"/>
              </a:rPr>
              <a:t>How does MHST support (input school)?</a:t>
            </a:r>
          </a:p>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The Birmingham MHST team supports (input school) by:</a:t>
            </a:r>
          </a:p>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a:t>
            </a:r>
          </a:p>
          <a:p>
            <a:pPr marL="252603" lvl="1" indent="-126301" algn="ctr">
              <a:lnSpc>
                <a:spcPts val="1638"/>
              </a:lnSpc>
              <a:buFont typeface="Arial"/>
              <a:buChar char="•"/>
            </a:pPr>
            <a:r>
              <a:rPr lang="en-US" sz="1170">
                <a:solidFill>
                  <a:srgbClr val="000000"/>
                </a:solidFill>
                <a:latin typeface="Glacial Indifference"/>
                <a:ea typeface="Glacial Indifference"/>
                <a:cs typeface="Glacial Indifference"/>
                <a:sym typeface="Glacial Indifference"/>
              </a:rPr>
              <a:t>Providing one-to-one and group interventions for children and young people.​</a:t>
            </a:r>
          </a:p>
          <a:p>
            <a:pPr algn="ctr">
              <a:lnSpc>
                <a:spcPts val="1638"/>
              </a:lnSpc>
            </a:pPr>
            <a:endParaRPr lang="en-US" sz="1170">
              <a:solidFill>
                <a:srgbClr val="000000"/>
              </a:solidFill>
              <a:latin typeface="Glacial Indifference"/>
              <a:ea typeface="Glacial Indifference"/>
              <a:cs typeface="Glacial Indifference"/>
              <a:sym typeface="Glacial Indifference"/>
            </a:endParaRPr>
          </a:p>
          <a:p>
            <a:pPr marL="252603" lvl="1" indent="-126301" algn="ctr">
              <a:lnSpc>
                <a:spcPts val="1638"/>
              </a:lnSpc>
              <a:buFont typeface="Arial"/>
              <a:buChar char="•"/>
            </a:pPr>
            <a:r>
              <a:rPr lang="en-US" sz="1170">
                <a:solidFill>
                  <a:srgbClr val="000000"/>
                </a:solidFill>
                <a:latin typeface="Glacial Indifference"/>
                <a:ea typeface="Glacial Indifference"/>
                <a:cs typeface="Glacial Indifference"/>
                <a:sym typeface="Glacial Indifference"/>
              </a:rPr>
              <a:t>Delivering a range of educational workshops to students, parents/carers, and staff to help understand mental health and useful strategies for managing it.</a:t>
            </a:r>
          </a:p>
          <a:p>
            <a:pPr algn="ctr">
              <a:lnSpc>
                <a:spcPts val="1638"/>
              </a:lnSpc>
            </a:pPr>
            <a:r>
              <a:rPr lang="en-US" sz="1170">
                <a:solidFill>
                  <a:srgbClr val="000000"/>
                </a:solidFill>
                <a:latin typeface="Glacial Indifference"/>
                <a:ea typeface="Glacial Indifference"/>
                <a:cs typeface="Glacial Indifference"/>
                <a:sym typeface="Glacial Indifference"/>
              </a:rPr>
              <a:t>​</a:t>
            </a:r>
          </a:p>
          <a:p>
            <a:pPr marL="252603" lvl="1" indent="-126301" algn="ctr">
              <a:lnSpc>
                <a:spcPts val="1638"/>
              </a:lnSpc>
              <a:buFont typeface="Arial"/>
              <a:buChar char="•"/>
            </a:pPr>
            <a:r>
              <a:rPr lang="en-US" sz="1170">
                <a:solidFill>
                  <a:srgbClr val="000000"/>
                </a:solidFill>
                <a:latin typeface="Glacial Indifference"/>
                <a:ea typeface="Glacial Indifference"/>
                <a:cs typeface="Glacial Indifference"/>
                <a:sym typeface="Glacial Indifference"/>
              </a:rPr>
              <a:t>Meeting regularly with key staff to offer advice and help identify additional or alternative services.</a:t>
            </a:r>
          </a:p>
        </p:txBody>
      </p:sp>
      <p:sp>
        <p:nvSpPr>
          <p:cNvPr id="25" name="TextBox 25"/>
          <p:cNvSpPr txBox="1"/>
          <p:nvPr/>
        </p:nvSpPr>
        <p:spPr>
          <a:xfrm>
            <a:off x="3482598" y="4973970"/>
            <a:ext cx="3942038" cy="1799082"/>
          </a:xfrm>
          <a:prstGeom prst="rect">
            <a:avLst/>
          </a:prstGeom>
        </p:spPr>
        <p:txBody>
          <a:bodyPr lIns="0" tIns="0" rIns="0" bIns="0" rtlCol="0" anchor="t">
            <a:spAutoFit/>
          </a:bodyPr>
          <a:lstStyle/>
          <a:p>
            <a:pPr algn="ctr">
              <a:lnSpc>
                <a:spcPts val="1638"/>
              </a:lnSpc>
              <a:spcBef>
                <a:spcPct val="0"/>
              </a:spcBef>
            </a:pPr>
            <a:r>
              <a:rPr lang="en-US" sz="1170" b="1">
                <a:solidFill>
                  <a:srgbClr val="000000"/>
                </a:solidFill>
                <a:latin typeface="Glacial Indifference Bold"/>
                <a:ea typeface="Glacial Indifference Bold"/>
                <a:cs typeface="Glacial Indifference Bold"/>
                <a:sym typeface="Glacial Indifference Bold"/>
              </a:rPr>
              <a:t>MHST Support Areas</a:t>
            </a:r>
          </a:p>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Compass Birmingham MHST can support the following difficulties:​</a:t>
            </a:r>
          </a:p>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Worry, specific anxiety, low mood, behaviour, managing emotions and sleep difficulties.</a:t>
            </a:r>
          </a:p>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Interventions typically consist of 6-8 sessions delivered in school on a weekly basis for children and young people aged 5-18.</a:t>
            </a:r>
          </a:p>
          <a:p>
            <a:pPr algn="ctr">
              <a:lnSpc>
                <a:spcPts val="1638"/>
              </a:lnSpc>
              <a:spcBef>
                <a:spcPct val="0"/>
              </a:spcBef>
            </a:pPr>
            <a:endParaRPr lang="en-US" sz="1170">
              <a:solidFill>
                <a:srgbClr val="000000"/>
              </a:solidFill>
              <a:latin typeface="Glacial Indifference"/>
              <a:ea typeface="Glacial Indifference"/>
              <a:cs typeface="Glacial Indifference"/>
              <a:sym typeface="Glacial Indifference"/>
            </a:endParaRPr>
          </a:p>
        </p:txBody>
      </p:sp>
      <p:sp>
        <p:nvSpPr>
          <p:cNvPr id="26" name="TextBox 26"/>
          <p:cNvSpPr txBox="1"/>
          <p:nvPr/>
        </p:nvSpPr>
        <p:spPr>
          <a:xfrm>
            <a:off x="3707644" y="6654561"/>
            <a:ext cx="3412597" cy="798957"/>
          </a:xfrm>
          <a:prstGeom prst="rect">
            <a:avLst/>
          </a:prstGeom>
        </p:spPr>
        <p:txBody>
          <a:bodyPr lIns="0" tIns="0" rIns="0" bIns="0" rtlCol="0" anchor="t">
            <a:spAutoFit/>
          </a:bodyPr>
          <a:lstStyle/>
          <a:p>
            <a:pPr algn="ctr">
              <a:lnSpc>
                <a:spcPts val="1638"/>
              </a:lnSpc>
              <a:spcBef>
                <a:spcPct val="0"/>
              </a:spcBef>
            </a:pPr>
            <a:r>
              <a:rPr lang="en-US" sz="1170" b="1">
                <a:solidFill>
                  <a:srgbClr val="000000"/>
                </a:solidFill>
                <a:latin typeface="Glacial Indifference Bold"/>
                <a:ea typeface="Glacial Indifference Bold"/>
                <a:cs typeface="Glacial Indifference Bold"/>
                <a:sym typeface="Glacial Indifference Bold"/>
              </a:rPr>
              <a:t>Referrals to MHST</a:t>
            </a:r>
          </a:p>
          <a:p>
            <a:pPr algn="ctr">
              <a:lnSpc>
                <a:spcPts val="1638"/>
              </a:lnSpc>
              <a:spcBef>
                <a:spcPct val="0"/>
              </a:spcBef>
            </a:pPr>
            <a:r>
              <a:rPr lang="en-US" sz="1170">
                <a:solidFill>
                  <a:srgbClr val="000000"/>
                </a:solidFill>
                <a:latin typeface="Glacial Indifference"/>
                <a:ea typeface="Glacial Indifference"/>
                <a:cs typeface="Glacial Indifference"/>
                <a:sym typeface="Glacial Indifference"/>
              </a:rPr>
              <a:t>Speak to your school to make a referral or contact Compass below:</a:t>
            </a:r>
          </a:p>
          <a:p>
            <a:pPr algn="ctr">
              <a:lnSpc>
                <a:spcPts val="1638"/>
              </a:lnSpc>
              <a:spcBef>
                <a:spcPct val="0"/>
              </a:spcBef>
            </a:pPr>
            <a:endParaRPr lang="en-US" sz="1170">
              <a:solidFill>
                <a:srgbClr val="000000"/>
              </a:solidFill>
              <a:latin typeface="Glacial Indifference"/>
              <a:ea typeface="Glacial Indifference"/>
              <a:cs typeface="Glacial Indifference"/>
              <a:sym typeface="Glacial Indifference"/>
            </a:endParaRPr>
          </a:p>
        </p:txBody>
      </p:sp>
      <p:sp>
        <p:nvSpPr>
          <p:cNvPr id="27" name="TextBox 27"/>
          <p:cNvSpPr txBox="1"/>
          <p:nvPr/>
        </p:nvSpPr>
        <p:spPr>
          <a:xfrm>
            <a:off x="3744435" y="7621700"/>
            <a:ext cx="1837981" cy="199796"/>
          </a:xfrm>
          <a:prstGeom prst="rect">
            <a:avLst/>
          </a:prstGeom>
        </p:spPr>
        <p:txBody>
          <a:bodyPr lIns="0" tIns="0" rIns="0" bIns="0" rtlCol="0" anchor="t">
            <a:spAutoFit/>
          </a:bodyPr>
          <a:lstStyle/>
          <a:p>
            <a:pPr algn="ctr">
              <a:lnSpc>
                <a:spcPts val="1587"/>
              </a:lnSpc>
              <a:spcBef>
                <a:spcPct val="0"/>
              </a:spcBef>
            </a:pPr>
            <a:r>
              <a:rPr lang="en-US" sz="1134">
                <a:solidFill>
                  <a:srgbClr val="000000"/>
                </a:solidFill>
                <a:latin typeface="Sigher"/>
                <a:ea typeface="Sigher"/>
                <a:cs typeface="Sigher"/>
                <a:sym typeface="Sigher"/>
              </a:rPr>
              <a:t>0121 227 8254</a:t>
            </a:r>
          </a:p>
        </p:txBody>
      </p:sp>
      <p:sp>
        <p:nvSpPr>
          <p:cNvPr id="28" name="TextBox 28"/>
          <p:cNvSpPr txBox="1"/>
          <p:nvPr/>
        </p:nvSpPr>
        <p:spPr>
          <a:xfrm>
            <a:off x="5868738" y="7570543"/>
            <a:ext cx="895588" cy="208460"/>
          </a:xfrm>
          <a:prstGeom prst="rect">
            <a:avLst/>
          </a:prstGeom>
        </p:spPr>
        <p:txBody>
          <a:bodyPr lIns="0" tIns="0" rIns="0" bIns="0" rtlCol="0" anchor="t">
            <a:spAutoFit/>
          </a:bodyPr>
          <a:lstStyle/>
          <a:p>
            <a:pPr algn="ctr">
              <a:lnSpc>
                <a:spcPts val="1635"/>
              </a:lnSpc>
              <a:spcBef>
                <a:spcPct val="0"/>
              </a:spcBef>
            </a:pPr>
            <a:r>
              <a:rPr lang="en-US" sz="1167">
                <a:solidFill>
                  <a:srgbClr val="000000"/>
                </a:solidFill>
                <a:latin typeface="Sigher"/>
                <a:ea typeface="Sigher"/>
                <a:cs typeface="Sigher"/>
                <a:sym typeface="Sigher"/>
              </a:rPr>
              <a:t>compass-uk.org</a:t>
            </a:r>
          </a:p>
        </p:txBody>
      </p:sp>
      <p:sp>
        <p:nvSpPr>
          <p:cNvPr id="29" name="TextBox 29"/>
          <p:cNvSpPr txBox="1"/>
          <p:nvPr/>
        </p:nvSpPr>
        <p:spPr>
          <a:xfrm>
            <a:off x="4527736" y="7986657"/>
            <a:ext cx="1924211" cy="408485"/>
          </a:xfrm>
          <a:prstGeom prst="rect">
            <a:avLst/>
          </a:prstGeom>
        </p:spPr>
        <p:txBody>
          <a:bodyPr lIns="0" tIns="0" rIns="0" bIns="0" rtlCol="0" anchor="t">
            <a:spAutoFit/>
          </a:bodyPr>
          <a:lstStyle/>
          <a:p>
            <a:pPr algn="ctr">
              <a:lnSpc>
                <a:spcPts val="1635"/>
              </a:lnSpc>
              <a:spcBef>
                <a:spcPct val="0"/>
              </a:spcBef>
            </a:pPr>
            <a:r>
              <a:rPr lang="en-US" sz="1167">
                <a:solidFill>
                  <a:srgbClr val="000000"/>
                </a:solidFill>
                <a:latin typeface="Sigher"/>
                <a:ea typeface="Sigher"/>
                <a:cs typeface="Sigher"/>
                <a:sym typeface="Sigher"/>
              </a:rPr>
              <a:t>birminghammhst</a:t>
            </a:r>
          </a:p>
          <a:p>
            <a:pPr algn="ctr">
              <a:lnSpc>
                <a:spcPts val="1635"/>
              </a:lnSpc>
              <a:spcBef>
                <a:spcPct val="0"/>
              </a:spcBef>
            </a:pPr>
            <a:r>
              <a:rPr lang="en-US" sz="1167">
                <a:solidFill>
                  <a:srgbClr val="000000"/>
                </a:solidFill>
                <a:latin typeface="Sigher"/>
                <a:ea typeface="Sigher"/>
                <a:cs typeface="Sigher"/>
                <a:sym typeface="Sigher"/>
              </a:rPr>
              <a:t>@compass-uk.org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252</Words>
  <Application>Microsoft Office PowerPoint</Application>
  <PresentationFormat>Custom</PresentationFormat>
  <Paragraphs>24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Arial</vt:lpstr>
      <vt:lpstr>Glacial Indifference Bold</vt:lpstr>
      <vt:lpstr>Sigher</vt:lpstr>
      <vt:lpstr>Glacial Indifference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work closely with the Mental Health Support Team (MHST) to provide mental health services for students and families. The Mental Health Support Team in Schools (MHST) is an NHS service that works alongside selected schools in Wigan to deliver three core</dc:title>
  <dc:creator>Inderjit Paddem</dc:creator>
  <cp:lastModifiedBy>Inderjit Paddem</cp:lastModifiedBy>
  <cp:revision>2</cp:revision>
  <dcterms:created xsi:type="dcterms:W3CDTF">2006-08-16T00:00:00Z</dcterms:created>
  <dcterms:modified xsi:type="dcterms:W3CDTF">2025-06-11T16:40:33Z</dcterms:modified>
  <dc:identifier>DAGpkFgTeO4</dc:identifier>
</cp:coreProperties>
</file>