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85" r:id="rId2"/>
    <p:sldId id="256" r:id="rId3"/>
    <p:sldId id="258" r:id="rId4"/>
    <p:sldId id="261" r:id="rId5"/>
    <p:sldId id="263" r:id="rId6"/>
    <p:sldId id="267" r:id="rId7"/>
    <p:sldId id="272" r:id="rId8"/>
    <p:sldId id="276" r:id="rId9"/>
    <p:sldId id="28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13AC70-4302-40DC-95CD-9C1BE2203FA8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0415DD-5E04-43CA-8F34-98C80585C4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600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BS 2013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415DD-5E04-43CA-8F34-98C80585C40D}" type="slidenum">
              <a:rPr lang="en-GB" smtClean="0"/>
              <a:t>2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18A44-FD14-4B97-8FC6-EE2CDB281D08}" type="datetimeFigureOut">
              <a:rPr lang="en-GB" smtClean="0"/>
              <a:pPr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22054-4B59-4D5D-A7CB-AB130FDEDEF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18A44-FD14-4B97-8FC6-EE2CDB281D08}" type="datetimeFigureOut">
              <a:rPr lang="en-GB" smtClean="0"/>
              <a:pPr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22054-4B59-4D5D-A7CB-AB130FDEDEF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18A44-FD14-4B97-8FC6-EE2CDB281D08}" type="datetimeFigureOut">
              <a:rPr lang="en-GB" smtClean="0"/>
              <a:pPr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22054-4B59-4D5D-A7CB-AB130FDEDEF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18A44-FD14-4B97-8FC6-EE2CDB281D08}" type="datetimeFigureOut">
              <a:rPr lang="en-GB" smtClean="0"/>
              <a:pPr/>
              <a:t>15/06/2020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22054-4B59-4D5D-A7CB-AB130FDEDEF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18A44-FD14-4B97-8FC6-EE2CDB281D08}" type="datetimeFigureOut">
              <a:rPr lang="en-GB" smtClean="0"/>
              <a:pPr/>
              <a:t>15/06/2020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22054-4B59-4D5D-A7CB-AB130FDEDEF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18A44-FD14-4B97-8FC6-EE2CDB281D08}" type="datetimeFigureOut">
              <a:rPr lang="en-GB" smtClean="0"/>
              <a:pPr/>
              <a:t>15/06/2020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22054-4B59-4D5D-A7CB-AB130FDEDEF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18A44-FD14-4B97-8FC6-EE2CDB281D08}" type="datetimeFigureOut">
              <a:rPr lang="en-GB" smtClean="0"/>
              <a:pPr/>
              <a:t>15/06/2020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22054-4B59-4D5D-A7CB-AB130FDEDEF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18A44-FD14-4B97-8FC6-EE2CDB281D08}" type="datetimeFigureOut">
              <a:rPr lang="en-GB" smtClean="0"/>
              <a:pPr/>
              <a:t>15/06/2020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22054-4B59-4D5D-A7CB-AB130FDEDEF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18A44-FD14-4B97-8FC6-EE2CDB281D08}" type="datetimeFigureOut">
              <a:rPr lang="en-GB" smtClean="0"/>
              <a:pPr/>
              <a:t>15/06/2020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22054-4B59-4D5D-A7CB-AB130FDEDEF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18A44-FD14-4B97-8FC6-EE2CDB281D08}" type="datetimeFigureOut">
              <a:rPr lang="en-GB" smtClean="0"/>
              <a:pPr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22054-4B59-4D5D-A7CB-AB130FDEDEF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18A44-FD14-4B97-8FC6-EE2CDB281D08}" type="datetimeFigureOut">
              <a:rPr lang="en-GB" smtClean="0"/>
              <a:pPr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22054-4B59-4D5D-A7CB-AB130FDEDEF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718A44-FD14-4B97-8FC6-EE2CDB281D08}" type="datetimeFigureOut">
              <a:rPr lang="en-GB" smtClean="0"/>
              <a:pPr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C22054-4B59-4D5D-A7CB-AB130FDEDEF1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5F91FA-E453-4A88-AB3F-3DD823B9F2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2271750"/>
            <a:ext cx="8229600" cy="1143000"/>
          </a:xfrm>
        </p:spPr>
        <p:txBody>
          <a:bodyPr>
            <a:normAutofit/>
          </a:bodyPr>
          <a:lstStyle/>
          <a:p>
            <a:r>
              <a:rPr lang="en-GB" sz="6600" b="1" u="sng" dirty="0">
                <a:solidFill>
                  <a:schemeClr val="accent1"/>
                </a:solidFill>
                <a:latin typeface="+mn-lt"/>
              </a:rPr>
              <a:t>Grammar Challenge</a:t>
            </a:r>
          </a:p>
        </p:txBody>
      </p:sp>
    </p:spTree>
    <p:extLst>
      <p:ext uri="{BB962C8B-B14F-4D97-AF65-F5344CB8AC3E}">
        <p14:creationId xmlns:p14="http://schemas.microsoft.com/office/powerpoint/2010/main" val="34289345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188640"/>
            <a:ext cx="1999715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GB" sz="4000" dirty="0"/>
              <a:t>however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28026" y="148872"/>
            <a:ext cx="894797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GB" sz="4000" dirty="0"/>
              <a:t>but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04248" y="260648"/>
            <a:ext cx="1890839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GB" sz="4000" dirty="0"/>
              <a:t>because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96136" y="510854"/>
            <a:ext cx="834459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GB" sz="4000" dirty="0"/>
              <a:t>yet</a:t>
            </a:r>
          </a:p>
        </p:txBody>
      </p:sp>
      <p:sp>
        <p:nvSpPr>
          <p:cNvPr id="8" name="Rectangle 7"/>
          <p:cNvSpPr/>
          <p:nvPr/>
        </p:nvSpPr>
        <p:spPr>
          <a:xfrm>
            <a:off x="179512" y="1340768"/>
            <a:ext cx="8496944" cy="10772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n-GB" sz="3200" dirty="0"/>
              <a:t>Pick the best connective from above for each sentence below:</a:t>
            </a:r>
          </a:p>
        </p:txBody>
      </p:sp>
      <p:sp>
        <p:nvSpPr>
          <p:cNvPr id="9" name="Rectangle 8"/>
          <p:cNvSpPr/>
          <p:nvPr/>
        </p:nvSpPr>
        <p:spPr>
          <a:xfrm>
            <a:off x="251520" y="2996952"/>
            <a:ext cx="88924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1. Ben went to the doctor ___________ he was feeling ill.</a:t>
            </a:r>
          </a:p>
          <a:p>
            <a:br>
              <a:rPr lang="en-GB" sz="2800" dirty="0"/>
            </a:br>
            <a:r>
              <a:rPr lang="en-GB" sz="2800" dirty="0"/>
              <a:t>2. Sam was happy, ___________ he felt tears fill his eyes.</a:t>
            </a:r>
          </a:p>
          <a:p>
            <a:br>
              <a:rPr lang="en-GB" sz="2800" dirty="0"/>
            </a:br>
            <a:r>
              <a:rPr lang="en-GB" sz="2800" dirty="0"/>
              <a:t>3. Jimmy entered the room __________ feeling nervous.</a:t>
            </a:r>
          </a:p>
          <a:p>
            <a:endParaRPr lang="en-GB" sz="2800" dirty="0"/>
          </a:p>
          <a:p>
            <a:r>
              <a:rPr lang="en-GB" sz="2800" dirty="0"/>
              <a:t>4. His face turned red ___________ he was embarrassed.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55776" y="502815"/>
            <a:ext cx="1716432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GB" sz="4000" dirty="0"/>
              <a:t>despite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GB" dirty="0"/>
              <a:t>Which of the words below need a capital letter?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39553" y="1916832"/>
            <a:ext cx="8280920" cy="107721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200" dirty="0" err="1"/>
              <a:t>billy</a:t>
            </a:r>
            <a:r>
              <a:rPr lang="en-GB" sz="3200" dirty="0"/>
              <a:t> came to our school today from </a:t>
            </a:r>
            <a:r>
              <a:rPr lang="en-GB" sz="3200" dirty="0" err="1"/>
              <a:t>canada</a:t>
            </a:r>
            <a:r>
              <a:rPr lang="en-GB" sz="3200" dirty="0"/>
              <a:t>.  he wants to learn </a:t>
            </a:r>
            <a:r>
              <a:rPr lang="en-GB" sz="3200" dirty="0" err="1"/>
              <a:t>french</a:t>
            </a:r>
            <a:r>
              <a:rPr lang="en-GB" sz="3200" dirty="0"/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9552" y="3212976"/>
            <a:ext cx="8280920" cy="107721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200" dirty="0"/>
              <a:t>we enjoyed visiting prince rock primary school on </a:t>
            </a:r>
            <a:r>
              <a:rPr lang="en-GB" sz="3200" dirty="0" err="1"/>
              <a:t>wednesday</a:t>
            </a:r>
            <a:r>
              <a:rPr lang="en-GB" sz="3200" dirty="0"/>
              <a:t>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1560" y="4509120"/>
            <a:ext cx="8280920" cy="107721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200" dirty="0"/>
              <a:t>all the </a:t>
            </a:r>
            <a:r>
              <a:rPr lang="en-GB" sz="3200" dirty="0" err="1"/>
              <a:t>english</a:t>
            </a:r>
            <a:r>
              <a:rPr lang="en-GB" sz="3200" dirty="0"/>
              <a:t> supporters waved their flags when </a:t>
            </a:r>
            <a:r>
              <a:rPr lang="en-GB" sz="3200" dirty="0" err="1"/>
              <a:t>england</a:t>
            </a:r>
            <a:r>
              <a:rPr lang="en-GB" sz="3200" dirty="0"/>
              <a:t> scored a goal.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568952" cy="1296144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GB" sz="3600" dirty="0"/>
              <a:t>For each sentence below, state whether they are a </a:t>
            </a:r>
            <a:r>
              <a:rPr lang="en-GB" sz="3600" dirty="0">
                <a:solidFill>
                  <a:srgbClr val="FF0000"/>
                </a:solidFill>
              </a:rPr>
              <a:t>question</a:t>
            </a:r>
            <a:r>
              <a:rPr lang="en-GB" sz="3600" dirty="0"/>
              <a:t>, </a:t>
            </a:r>
            <a:r>
              <a:rPr lang="en-GB" sz="3600" dirty="0">
                <a:solidFill>
                  <a:srgbClr val="FF0000"/>
                </a:solidFill>
              </a:rPr>
              <a:t>command</a:t>
            </a:r>
            <a:r>
              <a:rPr lang="en-GB" sz="3600" dirty="0"/>
              <a:t> or </a:t>
            </a:r>
            <a:r>
              <a:rPr lang="en-GB" sz="3600" dirty="0">
                <a:solidFill>
                  <a:srgbClr val="FF0000"/>
                </a:solidFill>
              </a:rPr>
              <a:t>statement.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1520" y="1628800"/>
            <a:ext cx="8424936" cy="403187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GB" sz="3200" dirty="0"/>
              <a:t>He liked the sandwich I made for him</a:t>
            </a:r>
          </a:p>
          <a:p>
            <a:pPr marL="514350" indent="-514350">
              <a:buAutoNum type="arabicPeriod"/>
            </a:pPr>
            <a:r>
              <a:rPr lang="en-GB" sz="3200" dirty="0"/>
              <a:t>Can I go to the toilet</a:t>
            </a:r>
          </a:p>
          <a:p>
            <a:pPr marL="514350" indent="-514350">
              <a:buAutoNum type="arabicPeriod"/>
            </a:pPr>
            <a:r>
              <a:rPr lang="en-GB" sz="3200" dirty="0"/>
              <a:t>Wow</a:t>
            </a:r>
          </a:p>
          <a:p>
            <a:pPr marL="514350" indent="-514350">
              <a:buAutoNum type="arabicPeriod"/>
            </a:pPr>
            <a:r>
              <a:rPr lang="en-GB" sz="3200" dirty="0"/>
              <a:t>Please wait over there</a:t>
            </a:r>
          </a:p>
          <a:p>
            <a:pPr marL="514350" indent="-514350">
              <a:buAutoNum type="arabicPeriod"/>
            </a:pPr>
            <a:r>
              <a:rPr lang="en-GB" sz="3200" dirty="0"/>
              <a:t>Do you know the way to Florida</a:t>
            </a:r>
          </a:p>
          <a:p>
            <a:pPr marL="514350" indent="-514350">
              <a:buAutoNum type="arabicPeriod"/>
            </a:pPr>
            <a:r>
              <a:rPr lang="en-GB" sz="3200" dirty="0"/>
              <a:t>Go outside and wash your shoes</a:t>
            </a:r>
          </a:p>
          <a:p>
            <a:pPr marL="514350" indent="-514350">
              <a:buAutoNum type="arabicPeriod"/>
            </a:pPr>
            <a:r>
              <a:rPr lang="en-GB" sz="3200" dirty="0"/>
              <a:t>Eat that cake now</a:t>
            </a:r>
          </a:p>
          <a:p>
            <a:pPr marL="514350" indent="-514350">
              <a:buAutoNum type="arabicPeriod"/>
            </a:pPr>
            <a:r>
              <a:rPr lang="en-GB" sz="3200" dirty="0"/>
              <a:t>I may like to come with you tomorrow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79512" y="5805264"/>
            <a:ext cx="8568952" cy="792088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Now pick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!</a:t>
            </a:r>
            <a:r>
              <a:rPr kumimoji="0" lang="en-GB" sz="3600" b="0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?</a:t>
            </a:r>
            <a:r>
              <a:rPr kumimoji="0" lang="en-GB" sz="36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or </a:t>
            </a:r>
            <a:r>
              <a:rPr kumimoji="0" lang="en-GB" sz="3600" b="0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 </a:t>
            </a:r>
            <a:r>
              <a:rPr lang="en-GB" sz="3600" dirty="0">
                <a:latin typeface="+mj-lt"/>
                <a:ea typeface="+mj-ea"/>
                <a:cs typeface="+mj-cs"/>
              </a:rPr>
              <a:t>to end each sentence.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79512" y="188640"/>
            <a:ext cx="8568952" cy="792088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Select the correct plural</a:t>
            </a: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for each sentence.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512" y="1124744"/>
            <a:ext cx="896448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2800" dirty="0"/>
              <a:t>The </a:t>
            </a:r>
            <a:r>
              <a:rPr lang="en-GB" sz="2800" dirty="0">
                <a:solidFill>
                  <a:srgbClr val="FF0000"/>
                </a:solidFill>
              </a:rPr>
              <a:t>child / children / </a:t>
            </a:r>
            <a:r>
              <a:rPr lang="en-GB" sz="2800" dirty="0" err="1">
                <a:solidFill>
                  <a:srgbClr val="FF0000"/>
                </a:solidFill>
              </a:rPr>
              <a:t>childs</a:t>
            </a:r>
            <a:r>
              <a:rPr lang="en-GB" sz="2800" dirty="0">
                <a:solidFill>
                  <a:srgbClr val="FF0000"/>
                </a:solidFill>
              </a:rPr>
              <a:t> </a:t>
            </a:r>
            <a:r>
              <a:rPr lang="en-GB" sz="2800" dirty="0"/>
              <a:t>are playing on the field.</a:t>
            </a:r>
          </a:p>
          <a:p>
            <a:pPr marL="342900" indent="-342900">
              <a:buAutoNum type="arabicPeriod"/>
            </a:pPr>
            <a:r>
              <a:rPr lang="en-GB" sz="2800" dirty="0" err="1">
                <a:solidFill>
                  <a:srgbClr val="0070C0"/>
                </a:solidFill>
              </a:rPr>
              <a:t>Sheeps</a:t>
            </a:r>
            <a:r>
              <a:rPr lang="en-GB" sz="2800" dirty="0">
                <a:solidFill>
                  <a:srgbClr val="0070C0"/>
                </a:solidFill>
              </a:rPr>
              <a:t> / sheep </a:t>
            </a:r>
            <a:r>
              <a:rPr lang="en-GB" sz="2800" dirty="0"/>
              <a:t>look nice and warm with their thick coats.</a:t>
            </a:r>
          </a:p>
          <a:p>
            <a:pPr marL="342900" indent="-342900">
              <a:buAutoNum type="arabicPeriod"/>
            </a:pPr>
            <a:r>
              <a:rPr lang="en-GB" sz="2800" dirty="0"/>
              <a:t>I like to watch the </a:t>
            </a:r>
            <a:r>
              <a:rPr lang="en-GB" sz="2800" dirty="0">
                <a:solidFill>
                  <a:schemeClr val="accent6">
                    <a:lumMod val="75000"/>
                  </a:schemeClr>
                </a:solidFill>
              </a:rPr>
              <a:t>fishes / fish / </a:t>
            </a:r>
            <a:r>
              <a:rPr lang="en-GB" sz="2800" dirty="0" err="1">
                <a:solidFill>
                  <a:schemeClr val="accent6">
                    <a:lumMod val="75000"/>
                  </a:schemeClr>
                </a:solidFill>
              </a:rPr>
              <a:t>fishs</a:t>
            </a:r>
            <a:r>
              <a:rPr lang="en-GB" sz="28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2800" dirty="0"/>
              <a:t>at the aquarium.</a:t>
            </a:r>
          </a:p>
          <a:p>
            <a:pPr marL="342900" indent="-342900">
              <a:buAutoNum type="arabicPeriod"/>
            </a:pPr>
            <a:r>
              <a:rPr lang="en-GB" sz="2800" dirty="0"/>
              <a:t>My </a:t>
            </a:r>
            <a:r>
              <a:rPr lang="en-GB" sz="2800" dirty="0">
                <a:solidFill>
                  <a:srgbClr val="7030A0"/>
                </a:solidFill>
              </a:rPr>
              <a:t>foots / </a:t>
            </a:r>
            <a:r>
              <a:rPr lang="en-GB" sz="2800" dirty="0" err="1">
                <a:solidFill>
                  <a:srgbClr val="7030A0"/>
                </a:solidFill>
              </a:rPr>
              <a:t>feets</a:t>
            </a:r>
            <a:r>
              <a:rPr lang="en-GB" sz="2800" dirty="0">
                <a:solidFill>
                  <a:srgbClr val="7030A0"/>
                </a:solidFill>
              </a:rPr>
              <a:t> / feet </a:t>
            </a:r>
            <a:r>
              <a:rPr lang="en-GB" sz="2800" dirty="0"/>
              <a:t>ache today.</a:t>
            </a:r>
          </a:p>
          <a:p>
            <a:pPr marL="342900" indent="-342900">
              <a:buAutoNum type="arabicPeriod"/>
            </a:pPr>
            <a:r>
              <a:rPr lang="en-GB" sz="2800" dirty="0"/>
              <a:t>The </a:t>
            </a:r>
            <a:r>
              <a:rPr lang="en-GB" sz="2800" dirty="0" err="1">
                <a:solidFill>
                  <a:srgbClr val="FF0000"/>
                </a:solidFill>
              </a:rPr>
              <a:t>mouses</a:t>
            </a:r>
            <a:r>
              <a:rPr lang="en-GB" sz="2800" dirty="0">
                <a:solidFill>
                  <a:srgbClr val="FF0000"/>
                </a:solidFill>
              </a:rPr>
              <a:t> / mice / </a:t>
            </a:r>
            <a:r>
              <a:rPr lang="en-GB" sz="2800" dirty="0" err="1">
                <a:solidFill>
                  <a:srgbClr val="FF0000"/>
                </a:solidFill>
              </a:rPr>
              <a:t>mices</a:t>
            </a:r>
            <a:r>
              <a:rPr lang="en-GB" sz="2800" dirty="0">
                <a:solidFill>
                  <a:srgbClr val="FF0000"/>
                </a:solidFill>
              </a:rPr>
              <a:t> </a:t>
            </a:r>
            <a:r>
              <a:rPr lang="en-GB" sz="2800" dirty="0"/>
              <a:t>enjoyed the cheese.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79512" y="188640"/>
            <a:ext cx="8568952" cy="1368152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Look at the underlined</a:t>
            </a: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words in the sentences below.  Replace them with words that have a similar meaning.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1772816"/>
            <a:ext cx="8518294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3200" dirty="0"/>
              <a:t>He </a:t>
            </a:r>
            <a:r>
              <a:rPr lang="en-GB" sz="3200" u="sng" dirty="0"/>
              <a:t>liked</a:t>
            </a:r>
            <a:r>
              <a:rPr lang="en-GB" sz="3200" dirty="0"/>
              <a:t> eating cake.</a:t>
            </a:r>
          </a:p>
          <a:p>
            <a:pPr marL="342900" indent="-342900">
              <a:buAutoNum type="arabicPeriod"/>
            </a:pPr>
            <a:r>
              <a:rPr lang="en-GB" sz="3200" dirty="0"/>
              <a:t>Casey had a </a:t>
            </a:r>
            <a:r>
              <a:rPr lang="en-GB" sz="3200" u="sng" dirty="0"/>
              <a:t>nice</a:t>
            </a:r>
            <a:r>
              <a:rPr lang="en-GB" sz="3200" b="1" dirty="0"/>
              <a:t> </a:t>
            </a:r>
            <a:r>
              <a:rPr lang="en-GB" sz="3200" dirty="0"/>
              <a:t>coat to wear.</a:t>
            </a:r>
          </a:p>
          <a:p>
            <a:pPr marL="342900" indent="-342900">
              <a:buAutoNum type="arabicPeriod"/>
            </a:pPr>
            <a:r>
              <a:rPr lang="en-GB" sz="3200" dirty="0"/>
              <a:t>“Ouch!” </a:t>
            </a:r>
            <a:r>
              <a:rPr lang="en-GB" sz="3200" u="sng" dirty="0"/>
              <a:t>said</a:t>
            </a:r>
            <a:r>
              <a:rPr lang="en-GB" sz="3200" dirty="0"/>
              <a:t> Mrs Fox.</a:t>
            </a:r>
          </a:p>
          <a:p>
            <a:pPr marL="342900" indent="-342900">
              <a:buAutoNum type="arabicPeriod"/>
            </a:pPr>
            <a:r>
              <a:rPr lang="en-GB" sz="3200" dirty="0"/>
              <a:t>Which of these is the </a:t>
            </a:r>
            <a:r>
              <a:rPr lang="en-GB" sz="3200" u="sng" dirty="0"/>
              <a:t>biggest</a:t>
            </a:r>
            <a:r>
              <a:rPr lang="en-GB" sz="3200" dirty="0"/>
              <a:t>?</a:t>
            </a:r>
          </a:p>
          <a:p>
            <a:pPr marL="342900" indent="-342900">
              <a:buAutoNum type="arabicPeriod"/>
            </a:pPr>
            <a:r>
              <a:rPr lang="en-GB" sz="3200" dirty="0"/>
              <a:t>In the dark she felt </a:t>
            </a:r>
            <a:r>
              <a:rPr lang="en-GB" sz="3200" u="sng" dirty="0"/>
              <a:t>anxious</a:t>
            </a:r>
            <a:r>
              <a:rPr lang="en-GB" sz="3200" dirty="0"/>
              <a:t>.</a:t>
            </a:r>
          </a:p>
          <a:p>
            <a:pPr marL="342900" indent="-342900">
              <a:buAutoNum type="arabicPeriod"/>
            </a:pPr>
            <a:r>
              <a:rPr lang="en-GB" sz="3200" dirty="0"/>
              <a:t>My favourite book is the one with the </a:t>
            </a:r>
            <a:r>
              <a:rPr lang="en-GB" sz="3200" u="sng" dirty="0"/>
              <a:t>red</a:t>
            </a:r>
            <a:r>
              <a:rPr lang="en-GB" sz="3200" dirty="0"/>
              <a:t> cover.</a:t>
            </a:r>
            <a:endParaRPr lang="en-GB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51520" y="4869160"/>
            <a:ext cx="8568952" cy="1368152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Now make a list of alternative words for </a:t>
            </a:r>
            <a:r>
              <a:rPr kumimoji="0" lang="en-GB" sz="3200" b="1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said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79512" y="188640"/>
            <a:ext cx="8568952" cy="864096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latin typeface="+mj-lt"/>
                <a:ea typeface="+mj-ea"/>
                <a:cs typeface="+mj-cs"/>
              </a:rPr>
              <a:t>Find the </a:t>
            </a:r>
            <a:r>
              <a:rPr lang="en-GB" sz="320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connectives</a:t>
            </a:r>
            <a:r>
              <a:rPr lang="en-GB" sz="3200" dirty="0">
                <a:latin typeface="+mj-lt"/>
                <a:ea typeface="+mj-ea"/>
                <a:cs typeface="+mj-cs"/>
              </a:rPr>
              <a:t> in the sentences below.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1268760"/>
            <a:ext cx="8496944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200" dirty="0"/>
              <a:t>It was raining whilst he ate his pie.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9512" y="1988840"/>
            <a:ext cx="8496944" cy="107721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200" dirty="0"/>
              <a:t>Sunny weather always makes people smile and laugh.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9512" y="3212976"/>
            <a:ext cx="8496944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200" dirty="0"/>
              <a:t>Although it was windy, he still wore his hat.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9512" y="4149080"/>
            <a:ext cx="8496944" cy="107721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200" dirty="0"/>
              <a:t>It is sunny today.  However, my teacher says we must stay inside.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79512" y="188640"/>
            <a:ext cx="8568952" cy="1008112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latin typeface="+mj-lt"/>
                <a:ea typeface="+mj-ea"/>
                <a:cs typeface="+mj-cs"/>
              </a:rPr>
              <a:t>Pick the correct word for each sentence below.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9512" y="1348800"/>
            <a:ext cx="856895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3200" dirty="0"/>
              <a:t> We </a:t>
            </a:r>
            <a:r>
              <a:rPr lang="en-GB" sz="3200" u="sng" dirty="0"/>
              <a:t>was / were</a:t>
            </a:r>
            <a:r>
              <a:rPr lang="en-GB" sz="3200" dirty="0"/>
              <a:t> eating cake.</a:t>
            </a:r>
          </a:p>
          <a:p>
            <a:pPr marL="342900" indent="-342900">
              <a:buAutoNum type="arabicPeriod"/>
            </a:pPr>
            <a:r>
              <a:rPr lang="en-GB" sz="3200" dirty="0"/>
              <a:t>I </a:t>
            </a:r>
            <a:r>
              <a:rPr lang="en-GB" sz="3200" u="sng" dirty="0"/>
              <a:t>was / were</a:t>
            </a:r>
            <a:r>
              <a:rPr lang="en-GB" sz="3200" dirty="0"/>
              <a:t> eating cake.</a:t>
            </a:r>
          </a:p>
          <a:p>
            <a:pPr marL="342900" indent="-342900">
              <a:buAutoNum type="arabicPeriod"/>
            </a:pPr>
            <a:endParaRPr lang="en-GB" sz="3200" dirty="0"/>
          </a:p>
          <a:p>
            <a:pPr marL="342900" indent="-342900">
              <a:buAutoNum type="arabicPeriod"/>
            </a:pPr>
            <a:r>
              <a:rPr lang="en-GB" sz="3200" dirty="0"/>
              <a:t>Jimmy </a:t>
            </a:r>
            <a:r>
              <a:rPr lang="en-GB" sz="3200" u="sng" dirty="0"/>
              <a:t>go / goes</a:t>
            </a:r>
            <a:r>
              <a:rPr lang="en-GB" sz="3200" dirty="0"/>
              <a:t> to school with me.</a:t>
            </a:r>
          </a:p>
          <a:p>
            <a:pPr marL="342900" indent="-342900">
              <a:buAutoNum type="arabicPeriod"/>
            </a:pPr>
            <a:r>
              <a:rPr lang="en-GB" sz="3200" dirty="0"/>
              <a:t>I </a:t>
            </a:r>
            <a:r>
              <a:rPr lang="en-GB" sz="3200" u="sng" dirty="0"/>
              <a:t>go / goes</a:t>
            </a:r>
            <a:r>
              <a:rPr lang="en-GB" sz="3200" dirty="0"/>
              <a:t> to school with Jimmy.</a:t>
            </a:r>
          </a:p>
          <a:p>
            <a:pPr marL="342900" indent="-342900">
              <a:buAutoNum type="arabicPeriod"/>
            </a:pPr>
            <a:endParaRPr lang="en-GB" sz="3200" dirty="0"/>
          </a:p>
          <a:p>
            <a:pPr marL="342900" indent="-342900">
              <a:buAutoNum type="arabicPeriod"/>
            </a:pPr>
            <a:r>
              <a:rPr lang="en-GB" sz="3200" dirty="0"/>
              <a:t>My dogs </a:t>
            </a:r>
            <a:r>
              <a:rPr lang="en-GB" sz="3200" u="sng" dirty="0"/>
              <a:t>takes / take</a:t>
            </a:r>
            <a:r>
              <a:rPr lang="en-GB" sz="3200" dirty="0"/>
              <a:t> me for a walk.</a:t>
            </a:r>
          </a:p>
          <a:p>
            <a:pPr marL="342900" indent="-342900">
              <a:buAutoNum type="arabicPeriod"/>
            </a:pPr>
            <a:r>
              <a:rPr lang="en-GB" sz="3200" dirty="0"/>
              <a:t>My dog </a:t>
            </a:r>
            <a:r>
              <a:rPr lang="en-GB" sz="3200" u="sng" dirty="0"/>
              <a:t>takes / take</a:t>
            </a:r>
            <a:r>
              <a:rPr lang="en-GB" sz="3200" dirty="0"/>
              <a:t> me for a walk.</a:t>
            </a:r>
          </a:p>
          <a:p>
            <a:pPr marL="342900" indent="-342900">
              <a:buAutoNum type="arabicPeriod"/>
            </a:pPr>
            <a:endParaRPr lang="en-GB" sz="3200" dirty="0"/>
          </a:p>
          <a:p>
            <a:pPr marL="342900" indent="-342900">
              <a:buAutoNum type="arabicPeriod"/>
            </a:pPr>
            <a:r>
              <a:rPr lang="en-GB" sz="3200" dirty="0"/>
              <a:t>We </a:t>
            </a:r>
            <a:r>
              <a:rPr lang="en-GB" sz="3200" u="sng" dirty="0"/>
              <a:t>are /am</a:t>
            </a:r>
            <a:r>
              <a:rPr lang="en-GB" sz="3200" dirty="0"/>
              <a:t> brilliant at grammar.</a:t>
            </a:r>
          </a:p>
          <a:p>
            <a:pPr marL="342900" indent="-342900">
              <a:buAutoNum type="arabicPeriod"/>
            </a:pPr>
            <a:r>
              <a:rPr lang="en-GB" sz="3200" dirty="0"/>
              <a:t>I </a:t>
            </a:r>
            <a:r>
              <a:rPr lang="en-GB" sz="3200" u="sng" dirty="0"/>
              <a:t>are / am</a:t>
            </a:r>
            <a:r>
              <a:rPr lang="en-GB" sz="3200" dirty="0"/>
              <a:t> brilliant at grammar.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79512" y="188640"/>
            <a:ext cx="8568952" cy="1008112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latin typeface="+mj-lt"/>
                <a:ea typeface="+mj-ea"/>
                <a:cs typeface="+mj-cs"/>
              </a:rPr>
              <a:t>Find </a:t>
            </a:r>
            <a:r>
              <a:rPr lang="en-GB" sz="3200" noProof="0">
                <a:latin typeface="+mj-lt"/>
                <a:ea typeface="+mj-ea"/>
                <a:cs typeface="+mj-cs"/>
              </a:rPr>
              <a:t>the </a:t>
            </a:r>
            <a:r>
              <a:rPr lang="en-GB" sz="3200" b="1" noProof="0">
                <a:latin typeface="+mj-lt"/>
                <a:ea typeface="+mj-ea"/>
                <a:cs typeface="+mj-cs"/>
              </a:rPr>
              <a:t>preposition </a:t>
            </a:r>
            <a:r>
              <a:rPr lang="en-GB" sz="3200" noProof="0">
                <a:latin typeface="+mj-lt"/>
                <a:ea typeface="+mj-ea"/>
                <a:cs typeface="+mj-cs"/>
              </a:rPr>
              <a:t>in </a:t>
            </a:r>
            <a:r>
              <a:rPr lang="en-GB" sz="3200" noProof="0" dirty="0">
                <a:latin typeface="+mj-lt"/>
                <a:ea typeface="+mj-ea"/>
                <a:cs typeface="+mj-cs"/>
              </a:rPr>
              <a:t>the sentences below.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9512" y="1196752"/>
            <a:ext cx="856895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Tx/>
              <a:buAutoNum type="arabicPeriod"/>
            </a:pPr>
            <a:r>
              <a:rPr lang="en-GB" sz="3200" dirty="0"/>
              <a:t>I put the cat on the table.</a:t>
            </a:r>
          </a:p>
          <a:p>
            <a:pPr marL="514350" indent="-514350">
              <a:buFontTx/>
              <a:buAutoNum type="arabicPeriod"/>
            </a:pPr>
            <a:r>
              <a:rPr lang="en-GB" sz="3200" dirty="0"/>
              <a:t>I wanted to go out until 8 o'clock.</a:t>
            </a:r>
          </a:p>
          <a:p>
            <a:pPr marL="514350" indent="-514350">
              <a:buFontTx/>
              <a:buAutoNum type="arabicPeriod"/>
            </a:pPr>
            <a:r>
              <a:rPr lang="en-GB" sz="3200" dirty="0"/>
              <a:t>She drove near the river.</a:t>
            </a:r>
          </a:p>
          <a:p>
            <a:pPr marL="514350" indent="-514350">
              <a:buFontTx/>
              <a:buAutoNum type="arabicPeriod"/>
            </a:pPr>
            <a:r>
              <a:rPr lang="en-GB" sz="3200" dirty="0"/>
              <a:t>We walked through the forest.</a:t>
            </a:r>
          </a:p>
          <a:p>
            <a:pPr marL="514350" indent="-514350">
              <a:buFontTx/>
              <a:buAutoNum type="arabicPeriod"/>
            </a:pPr>
            <a:r>
              <a:rPr lang="en-GB" sz="3200" dirty="0"/>
              <a:t>During the storm we hid under the house.</a:t>
            </a:r>
          </a:p>
          <a:p>
            <a:pPr marL="514350" indent="-514350">
              <a:buFontTx/>
              <a:buAutoNum type="arabicPeriod"/>
            </a:pPr>
            <a:r>
              <a:rPr lang="en-GB" sz="3200" dirty="0"/>
              <a:t>She swam across the river.</a:t>
            </a:r>
          </a:p>
          <a:p>
            <a:pPr marL="514350" indent="-514350">
              <a:buFontTx/>
              <a:buAutoNum type="arabicPeriod"/>
            </a:pPr>
            <a:r>
              <a:rPr lang="en-GB" sz="3200" dirty="0"/>
              <a:t>We played outside the park.</a:t>
            </a:r>
          </a:p>
          <a:p>
            <a:pPr marL="514350" indent="-514350">
              <a:buFontTx/>
              <a:buAutoNum type="arabicPeriod"/>
            </a:pPr>
            <a:r>
              <a:rPr lang="en-GB" sz="3200" dirty="0"/>
              <a:t>Under the bed, the lazy cat was having a snooze.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530</Words>
  <Application>Microsoft Office PowerPoint</Application>
  <PresentationFormat>On-screen Show (4:3)</PresentationFormat>
  <Paragraphs>68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Grammar Challenge</vt:lpstr>
      <vt:lpstr>PowerPoint Presentation</vt:lpstr>
      <vt:lpstr>Which of the words below need a capital letter?</vt:lpstr>
      <vt:lpstr>For each sentence below, state whether they are a question, command or statement.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Bonnie</dc:creator>
  <cp:lastModifiedBy>Lauren Cash</cp:lastModifiedBy>
  <cp:revision>39</cp:revision>
  <dcterms:created xsi:type="dcterms:W3CDTF">2013-02-23T17:43:07Z</dcterms:created>
  <dcterms:modified xsi:type="dcterms:W3CDTF">2020-06-15T22:38:09Z</dcterms:modified>
</cp:coreProperties>
</file>