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3"/>
  </p:sldMasterIdLst>
  <p:handoutMasterIdLst>
    <p:handoutMasterId r:id="rId11"/>
  </p:handoutMasterIdLst>
  <p:sldIdLst>
    <p:sldId id="258" r:id="rId4"/>
    <p:sldId id="264" r:id="rId5"/>
    <p:sldId id="266" r:id="rId6"/>
    <p:sldId id="267" r:id="rId7"/>
    <p:sldId id="268" r:id="rId8"/>
    <p:sldId id="269" r:id="rId9"/>
    <p:sldId id="270" r:id="rId10"/>
  </p:sldIdLst>
  <p:sldSz cx="9144000" cy="6858000" type="screen4x3"/>
  <p:notesSz cx="6858000" cy="9144000"/>
  <p:embeddedFontLst>
    <p:embeddedFont>
      <p:font typeface="Sassoon Infant Rg" panose="02000503030000020003" charset="0"/>
      <p:regular r:id="rId12"/>
      <p:bold r:id="rId13"/>
    </p:embeddedFont>
    <p:embeddedFont>
      <p:font typeface="Calibri" panose="020F0502020204030204" pitchFamily="34" charset="0"/>
      <p:regular r:id="rId14"/>
      <p:bold r:id="rId15"/>
      <p:italic r:id="rId16"/>
      <p:boldItalic r:id="rId17"/>
    </p:embeddedFont>
    <p:embeddedFont>
      <p:font typeface="Sassoon Infant Md" panose="02000603050000020003" charset="0"/>
      <p:regular r:id="rId18"/>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6653E"/>
    <a:srgbClr val="F5F56F"/>
    <a:srgbClr val="DBDF66"/>
    <a:srgbClr val="E7FDE6"/>
    <a:srgbClr val="D1875A"/>
    <a:srgbClr val="E1FFF5"/>
    <a:srgbClr val="9BA75D"/>
    <a:srgbClr val="FEFB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42" autoAdjust="0"/>
    <p:restoredTop sz="94660"/>
  </p:normalViewPr>
  <p:slideViewPr>
    <p:cSldViewPr snapToGrid="0">
      <p:cViewPr varScale="1">
        <p:scale>
          <a:sx n="73" d="100"/>
          <a:sy n="73" d="100"/>
        </p:scale>
        <p:origin x="1296"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Master" Target="slideMasters/slideMaster1.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font" Target="fonts/font5.fntdata"/><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font" Target="fonts/font4.fntdata"/><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font" Target="fonts/font3.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92A04428-9F5E-468A-B8BE-6B4D39AF1FB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15D2352-F71A-4C4C-B706-52B809AC08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6C714A8-FF10-4186-99E8-1785B9342E06}" type="datetimeFigureOut">
              <a:rPr lang="en-GB"/>
              <a:pPr>
                <a:defRPr/>
              </a:pPr>
              <a:t>10/05/2020</a:t>
            </a:fld>
            <a:endParaRPr lang="en-GB"/>
          </a:p>
        </p:txBody>
      </p:sp>
      <p:sp>
        <p:nvSpPr>
          <p:cNvPr id="4" name="Footer Placeholder 3">
            <a:extLst>
              <a:ext uri="{FF2B5EF4-FFF2-40B4-BE49-F238E27FC236}">
                <a16:creationId xmlns:a16="http://schemas.microsoft.com/office/drawing/2014/main" id="{E3F7712C-08EB-4128-8C3B-BED20E3411A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42A8181E-B51D-4DDB-B206-A4D8888DCE89}"/>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6F811CE3-4DB5-4900-A98B-B53AC3EC18A7}"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251AF38-4909-426D-8553-FA2C1A3CA59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FEB18A82-7A8D-4A60-9ABC-E070BC241CC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391663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3075203F-3E8F-41ED-8FC9-C7FA59D407C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433C5981-5D7A-45A5-A437-FC1C022FCB7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36225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416B9E7B-03AF-44F5-B172-C1A3F90341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0455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378960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364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6F935DCE-1F84-4982-8FE5-689FA622E28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4976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BAB1182-555B-4573-A147-5A70A38A38B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BAE37414-85C9-4B26-B88D-7F5B159B05C1}"/>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1" r:id="rId4"/>
    <p:sldLayoutId id="2147483712" r:id="rId5"/>
    <p:sldLayoutId id="214748371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170" name="Twinkl Logo">
            <a:extLst>
              <a:ext uri="{FF2B5EF4-FFF2-40B4-BE49-F238E27FC236}">
                <a16:creationId xmlns:a16="http://schemas.microsoft.com/office/drawing/2014/main" id="{08B14E59-CA44-4639-A2A0-AF79C096DADA}"/>
              </a:ext>
            </a:extLst>
          </p:cNvPr>
          <p:cNvPicPr>
            <a:picLocks noChangeAspect="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160CDB8-884C-4B5C-BEC0-A2CED7E645C4}"/>
              </a:ext>
            </a:extLst>
          </p:cNvPr>
          <p:cNvSpPr/>
          <p:nvPr/>
        </p:nvSpPr>
        <p:spPr>
          <a:xfrm>
            <a:off x="804863" y="2660650"/>
            <a:ext cx="2408237" cy="2900363"/>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5">
            <a:extLst>
              <a:ext uri="{FF2B5EF4-FFF2-40B4-BE49-F238E27FC236}">
                <a16:creationId xmlns:a16="http://schemas.microsoft.com/office/drawing/2014/main" id="{8344A28C-024F-4EC6-8CA9-6A433715DD53}"/>
              </a:ext>
            </a:extLst>
          </p:cNvPr>
          <p:cNvSpPr>
            <a:spLocks noGrp="1"/>
          </p:cNvSpPr>
          <p:nvPr>
            <p:ph type="title"/>
          </p:nvPr>
        </p:nvSpPr>
        <p:spPr>
          <a:xfrm>
            <a:off x="457200" y="485775"/>
            <a:ext cx="8220075" cy="906463"/>
          </a:xfrm>
        </p:spPr>
        <p:txBody>
          <a:bodyPr>
            <a:normAutofit fontScale="90000"/>
          </a:bodyPr>
          <a:lstStyle/>
          <a:p>
            <a:pPr eaLnBrk="1" hangingPunct="1">
              <a:defRPr/>
            </a:pPr>
            <a:r>
              <a:rPr lang="en-GB" altLang="en-US"/>
              <a:t>Settling Down</a:t>
            </a:r>
          </a:p>
        </p:txBody>
      </p:sp>
      <p:sp>
        <p:nvSpPr>
          <p:cNvPr id="8196" name="Content Placeholder 6">
            <a:extLst>
              <a:ext uri="{FF2B5EF4-FFF2-40B4-BE49-F238E27FC236}">
                <a16:creationId xmlns:a16="http://schemas.microsoft.com/office/drawing/2014/main" id="{F6A389E3-C21C-4C53-8967-D6487D0571A5}"/>
              </a:ext>
            </a:extLst>
          </p:cNvPr>
          <p:cNvSpPr>
            <a:spLocks noGrp="1"/>
          </p:cNvSpPr>
          <p:nvPr>
            <p:ph idx="1"/>
          </p:nvPr>
        </p:nvSpPr>
        <p:spPr>
          <a:xfrm>
            <a:off x="498475" y="1003300"/>
            <a:ext cx="8137525" cy="1517650"/>
          </a:xfrm>
        </p:spPr>
        <p:txBody>
          <a:bodyPr/>
          <a:lstStyle/>
          <a:p>
            <a:pPr marL="0" indent="0" algn="ctr" eaLnBrk="1" hangingPunct="1">
              <a:buFont typeface="Arial" panose="020B0604020202020204" pitchFamily="34" charset="0"/>
              <a:buNone/>
            </a:pPr>
            <a:r>
              <a:rPr lang="en-GB" altLang="en-US" sz="1600"/>
              <a:t>The Anglo-Saxons preferred to live very differently to the Romans who had established large towns in Britain during their rule. Places like London and Cirencester, which were thriving centres under the Romans became much smaller and quieter during the Anglo-Saxon times, and some towns were completely abandoned and the buildings were left to go to ruin.</a:t>
            </a:r>
          </a:p>
        </p:txBody>
      </p:sp>
      <p:pic>
        <p:nvPicPr>
          <p:cNvPr id="8197" name="Picture 4">
            <a:extLst>
              <a:ext uri="{FF2B5EF4-FFF2-40B4-BE49-F238E27FC236}">
                <a16:creationId xmlns:a16="http://schemas.microsoft.com/office/drawing/2014/main" id="{FDE4A22E-4E45-49AC-8777-B42E62B0BD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27400" y="2281238"/>
            <a:ext cx="4968875" cy="3727450"/>
          </a:xfrm>
          <a:prstGeom prst="rect">
            <a:avLst/>
          </a:prstGeom>
          <a:noFill/>
          <a:ln w="38100">
            <a:solidFill>
              <a:srgbClr val="9BA75D"/>
            </a:solidFill>
            <a:miter lim="800000"/>
            <a:headEnd/>
            <a:tailEnd/>
          </a:ln>
          <a:extLst>
            <a:ext uri="{909E8E84-426E-40DD-AFC4-6F175D3DCCD1}">
              <a14:hiddenFill xmlns:a14="http://schemas.microsoft.com/office/drawing/2010/main">
                <a:solidFill>
                  <a:srgbClr val="FFFFFF"/>
                </a:solidFill>
              </a14:hiddenFill>
            </a:ext>
          </a:extLst>
        </p:spPr>
      </p:pic>
      <p:sp>
        <p:nvSpPr>
          <p:cNvPr id="8198" name="Content Placeholder 6">
            <a:extLst>
              <a:ext uri="{FF2B5EF4-FFF2-40B4-BE49-F238E27FC236}">
                <a16:creationId xmlns:a16="http://schemas.microsoft.com/office/drawing/2014/main" id="{DB7FAE8D-3AB2-4057-9C48-0FF3961F0648}"/>
              </a:ext>
            </a:extLst>
          </p:cNvPr>
          <p:cNvSpPr>
            <a:spLocks/>
          </p:cNvSpPr>
          <p:nvPr/>
        </p:nvSpPr>
        <p:spPr bwMode="auto">
          <a:xfrm>
            <a:off x="630238" y="2579688"/>
            <a:ext cx="2706687" cy="29813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r>
              <a:rPr lang="en-GB" altLang="en-US" sz="1600"/>
              <a:t>The Anglo-Saxons chose to live in small villages instead, which were often set up by clearing away a part of a forest.</a:t>
            </a:r>
          </a:p>
          <a:p>
            <a:pPr eaLnBrk="1" hangingPunct="1"/>
            <a:r>
              <a:rPr lang="en-GB" altLang="en-US" sz="1600"/>
              <a:t>The Anglo-Saxons lived in family houses which were built around a central hall where the village chief lived.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2D177A5-B0B2-4971-8BDB-4E6F824F7A08}"/>
              </a:ext>
            </a:extLst>
          </p:cNvPr>
          <p:cNvSpPr/>
          <p:nvPr/>
        </p:nvSpPr>
        <p:spPr>
          <a:xfrm>
            <a:off x="1522413" y="2727325"/>
            <a:ext cx="2406650" cy="3340100"/>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7" name="Title 5">
            <a:extLst>
              <a:ext uri="{FF2B5EF4-FFF2-40B4-BE49-F238E27FC236}">
                <a16:creationId xmlns:a16="http://schemas.microsoft.com/office/drawing/2014/main" id="{41BD6206-82AB-46C6-B59B-56070D3D047C}"/>
              </a:ext>
            </a:extLst>
          </p:cNvPr>
          <p:cNvSpPr>
            <a:spLocks noGrp="1"/>
          </p:cNvSpPr>
          <p:nvPr>
            <p:ph type="title"/>
          </p:nvPr>
        </p:nvSpPr>
        <p:spPr>
          <a:xfrm>
            <a:off x="457200" y="485775"/>
            <a:ext cx="8220075" cy="906463"/>
          </a:xfrm>
        </p:spPr>
        <p:txBody>
          <a:bodyPr>
            <a:normAutofit fontScale="90000"/>
          </a:bodyPr>
          <a:lstStyle/>
          <a:p>
            <a:pPr eaLnBrk="1" hangingPunct="1">
              <a:defRPr/>
            </a:pPr>
            <a:r>
              <a:rPr lang="en-GB" altLang="en-US"/>
              <a:t>All Change</a:t>
            </a:r>
          </a:p>
        </p:txBody>
      </p:sp>
      <p:sp>
        <p:nvSpPr>
          <p:cNvPr id="7" name="Content Placeholder 6">
            <a:extLst>
              <a:ext uri="{FF2B5EF4-FFF2-40B4-BE49-F238E27FC236}">
                <a16:creationId xmlns:a16="http://schemas.microsoft.com/office/drawing/2014/main" id="{BA4E4775-D60B-4903-8294-3C292D90B44C}"/>
              </a:ext>
            </a:extLst>
          </p:cNvPr>
          <p:cNvSpPr>
            <a:spLocks noGrp="1"/>
          </p:cNvSpPr>
          <p:nvPr>
            <p:ph idx="1"/>
          </p:nvPr>
        </p:nvSpPr>
        <p:spPr>
          <a:xfrm>
            <a:off x="1285875" y="1003300"/>
            <a:ext cx="6562725" cy="1517650"/>
          </a:xfrm>
        </p:spPr>
        <p:txBody>
          <a:bodyPr rtlCol="0">
            <a:noAutofit/>
          </a:bodyPr>
          <a:lstStyle/>
          <a:p>
            <a:pPr marL="0" indent="0" algn="ctr" eaLnBrk="1" fontAlgn="auto" hangingPunct="1">
              <a:spcAft>
                <a:spcPts val="0"/>
              </a:spcAft>
              <a:buFont typeface="Arial" panose="020B0604020202020204" pitchFamily="34" charset="0"/>
              <a:buNone/>
              <a:defRPr/>
            </a:pPr>
            <a:r>
              <a:rPr lang="en-GB" sz="1600" dirty="0">
                <a:cs typeface="+mn-cs"/>
              </a:rPr>
              <a:t>Why do you think the Anglo-Saxons chose to create their own villages and not use the towns and facilities already established by the Romans.</a:t>
            </a:r>
          </a:p>
          <a:p>
            <a:pPr marL="0" indent="0" algn="ctr" eaLnBrk="1" fontAlgn="auto" hangingPunct="1">
              <a:spcAft>
                <a:spcPts val="0"/>
              </a:spcAft>
              <a:buFont typeface="Arial" panose="020B0604020202020204" pitchFamily="34" charset="0"/>
              <a:buNone/>
              <a:defRPr/>
            </a:pPr>
            <a:r>
              <a:rPr lang="en-GB" sz="1600" dirty="0">
                <a:latin typeface="+mj-lt"/>
                <a:cs typeface="+mn-cs"/>
              </a:rPr>
              <a:t>Can you think of three reasons?</a:t>
            </a:r>
          </a:p>
        </p:txBody>
      </p:sp>
      <p:sp>
        <p:nvSpPr>
          <p:cNvPr id="9" name="Rectangle 8">
            <a:extLst>
              <a:ext uri="{FF2B5EF4-FFF2-40B4-BE49-F238E27FC236}">
                <a16:creationId xmlns:a16="http://schemas.microsoft.com/office/drawing/2014/main" id="{1E09F60D-856A-4DDB-B95D-2141DECB3529}"/>
              </a:ext>
            </a:extLst>
          </p:cNvPr>
          <p:cNvSpPr/>
          <p:nvPr/>
        </p:nvSpPr>
        <p:spPr>
          <a:xfrm>
            <a:off x="5200650" y="2727325"/>
            <a:ext cx="2406650" cy="3340100"/>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222" name="Picture 1">
            <a:extLst>
              <a:ext uri="{FF2B5EF4-FFF2-40B4-BE49-F238E27FC236}">
                <a16:creationId xmlns:a16="http://schemas.microsoft.com/office/drawing/2014/main" id="{FD3EBADC-D0AE-4E74-A5D6-5249C82CFA3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37225" y="2867025"/>
            <a:ext cx="1471613" cy="278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3">
            <a:extLst>
              <a:ext uri="{FF2B5EF4-FFF2-40B4-BE49-F238E27FC236}">
                <a16:creationId xmlns:a16="http://schemas.microsoft.com/office/drawing/2014/main" id="{8F9CB5A2-A174-4321-87C1-18B8123940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5488" y="2867025"/>
            <a:ext cx="1460500" cy="292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6">
            <a:extLst>
              <a:ext uri="{FF2B5EF4-FFF2-40B4-BE49-F238E27FC236}">
                <a16:creationId xmlns:a16="http://schemas.microsoft.com/office/drawing/2014/main" id="{9C0E12A2-70A1-4EB1-9792-B787F42ED6D7}"/>
              </a:ext>
            </a:extLst>
          </p:cNvPr>
          <p:cNvSpPr txBox="1">
            <a:spLocks/>
          </p:cNvSpPr>
          <p:nvPr/>
        </p:nvSpPr>
        <p:spPr>
          <a:xfrm>
            <a:off x="1716088" y="5584825"/>
            <a:ext cx="2019300" cy="557213"/>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sz="1600" dirty="0">
                <a:latin typeface="+mj-lt"/>
              </a:rPr>
              <a:t>Roman</a:t>
            </a:r>
          </a:p>
        </p:txBody>
      </p:sp>
      <p:sp>
        <p:nvSpPr>
          <p:cNvPr id="11" name="Content Placeholder 6">
            <a:extLst>
              <a:ext uri="{FF2B5EF4-FFF2-40B4-BE49-F238E27FC236}">
                <a16:creationId xmlns:a16="http://schemas.microsoft.com/office/drawing/2014/main" id="{FF632B50-FD60-4114-B35F-EFA7B58C6C7A}"/>
              </a:ext>
            </a:extLst>
          </p:cNvPr>
          <p:cNvSpPr txBox="1">
            <a:spLocks/>
          </p:cNvSpPr>
          <p:nvPr/>
        </p:nvSpPr>
        <p:spPr>
          <a:xfrm>
            <a:off x="5402263" y="5551488"/>
            <a:ext cx="2019300" cy="557212"/>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sz="1600" dirty="0">
                <a:latin typeface="+mj-lt"/>
              </a:rPr>
              <a:t>Anglo-Saxon</a:t>
            </a:r>
          </a:p>
        </p:txBody>
      </p:sp>
      <p:pic>
        <p:nvPicPr>
          <p:cNvPr id="9226" name="Talking Partners">
            <a:extLst>
              <a:ext uri="{FF2B5EF4-FFF2-40B4-BE49-F238E27FC236}">
                <a16:creationId xmlns:a16="http://schemas.microsoft.com/office/drawing/2014/main" id="{3705C85A-13D0-46E1-9E44-12B891C84C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a:extLst>
              <a:ext uri="{FF2B5EF4-FFF2-40B4-BE49-F238E27FC236}">
                <a16:creationId xmlns:a16="http://schemas.microsoft.com/office/drawing/2014/main" id="{3BF9DD79-5D6C-4D09-A886-04C4C124D1CD}"/>
              </a:ext>
            </a:extLst>
          </p:cNvPr>
          <p:cNvSpPr>
            <a:spLocks noGrp="1"/>
          </p:cNvSpPr>
          <p:nvPr>
            <p:ph type="title"/>
          </p:nvPr>
        </p:nvSpPr>
        <p:spPr>
          <a:xfrm>
            <a:off x="457200" y="485775"/>
            <a:ext cx="8220075" cy="906463"/>
          </a:xfrm>
        </p:spPr>
        <p:txBody>
          <a:bodyPr>
            <a:normAutofit fontScale="90000"/>
          </a:bodyPr>
          <a:lstStyle/>
          <a:p>
            <a:pPr eaLnBrk="1" hangingPunct="1">
              <a:defRPr/>
            </a:pPr>
            <a:r>
              <a:rPr lang="en-GB" altLang="en-US"/>
              <a:t>Village Jobs</a:t>
            </a:r>
          </a:p>
        </p:txBody>
      </p:sp>
      <p:sp>
        <p:nvSpPr>
          <p:cNvPr id="7" name="Content Placeholder 6">
            <a:extLst>
              <a:ext uri="{FF2B5EF4-FFF2-40B4-BE49-F238E27FC236}">
                <a16:creationId xmlns:a16="http://schemas.microsoft.com/office/drawing/2014/main" id="{D2AE06C9-B549-4D54-9F70-666646C3195A}"/>
              </a:ext>
            </a:extLst>
          </p:cNvPr>
          <p:cNvSpPr>
            <a:spLocks noGrp="1"/>
          </p:cNvSpPr>
          <p:nvPr>
            <p:ph idx="1"/>
          </p:nvPr>
        </p:nvSpPr>
        <p:spPr>
          <a:xfrm>
            <a:off x="763588" y="1127125"/>
            <a:ext cx="4651375" cy="4465638"/>
          </a:xfrm>
        </p:spPr>
        <p:txBody>
          <a:bodyPr rtlCol="0">
            <a:noAutofit/>
          </a:bodyPr>
          <a:lstStyle/>
          <a:p>
            <a:pPr marL="0" indent="0" eaLnBrk="1" fontAlgn="auto" hangingPunct="1">
              <a:spcAft>
                <a:spcPts val="0"/>
              </a:spcAft>
              <a:buFont typeface="Arial" panose="020B0604020202020204" pitchFamily="34" charset="0"/>
              <a:buNone/>
              <a:defRPr/>
            </a:pPr>
            <a:r>
              <a:rPr lang="en-GB" sz="1600" dirty="0">
                <a:cs typeface="+mn-cs"/>
              </a:rPr>
              <a:t>Everyone who lived in an Anglo-Saxon village contributed to its running in some way.</a:t>
            </a:r>
          </a:p>
          <a:p>
            <a:pPr marL="0" indent="0" eaLnBrk="1" fontAlgn="auto" hangingPunct="1">
              <a:spcAft>
                <a:spcPts val="0"/>
              </a:spcAft>
              <a:buFont typeface="Arial" panose="020B0604020202020204" pitchFamily="34" charset="0"/>
              <a:buNone/>
              <a:defRPr/>
            </a:pPr>
            <a:r>
              <a:rPr lang="en-GB" sz="1600" dirty="0">
                <a:latin typeface="+mj-lt"/>
                <a:cs typeface="+mn-cs"/>
              </a:rPr>
              <a:t>There were a variety of every day jobs to be done including:</a:t>
            </a:r>
          </a:p>
          <a:p>
            <a:pPr eaLnBrk="1" fontAlgn="auto" hangingPunct="1">
              <a:spcAft>
                <a:spcPts val="0"/>
              </a:spcAft>
              <a:defRPr/>
            </a:pPr>
            <a:r>
              <a:rPr lang="en-GB" sz="1600" dirty="0">
                <a:cs typeface="+mn-cs"/>
              </a:rPr>
              <a:t>Clearing and ploughing the ground.</a:t>
            </a:r>
          </a:p>
          <a:p>
            <a:pPr eaLnBrk="1" fontAlgn="auto" hangingPunct="1">
              <a:spcAft>
                <a:spcPts val="0"/>
              </a:spcAft>
              <a:defRPr/>
            </a:pPr>
            <a:r>
              <a:rPr lang="en-GB" sz="1600" dirty="0">
                <a:cs typeface="+mn-cs"/>
              </a:rPr>
              <a:t>Grinding flour and making bread.</a:t>
            </a:r>
          </a:p>
          <a:p>
            <a:pPr eaLnBrk="1" fontAlgn="auto" hangingPunct="1">
              <a:spcAft>
                <a:spcPts val="0"/>
              </a:spcAft>
              <a:defRPr/>
            </a:pPr>
            <a:r>
              <a:rPr lang="en-GB" sz="1600" dirty="0">
                <a:cs typeface="+mn-cs"/>
              </a:rPr>
              <a:t>Growing crops and tending to livestock.</a:t>
            </a:r>
          </a:p>
          <a:p>
            <a:pPr marL="0" indent="0" eaLnBrk="1" fontAlgn="auto" hangingPunct="1">
              <a:spcAft>
                <a:spcPts val="0"/>
              </a:spcAft>
              <a:buFont typeface="Arial" panose="020B0604020202020204" pitchFamily="34" charset="0"/>
              <a:buNone/>
              <a:defRPr/>
            </a:pPr>
            <a:r>
              <a:rPr lang="en-GB" sz="1600" dirty="0">
                <a:latin typeface="+mj-lt"/>
                <a:cs typeface="+mn-cs"/>
              </a:rPr>
              <a:t>Some people had more specialised jobs:</a:t>
            </a:r>
          </a:p>
          <a:p>
            <a:pPr eaLnBrk="1" fontAlgn="auto" hangingPunct="1">
              <a:spcAft>
                <a:spcPts val="0"/>
              </a:spcAft>
              <a:defRPr/>
            </a:pPr>
            <a:r>
              <a:rPr lang="en-GB" sz="1600" dirty="0">
                <a:cs typeface="+mn-cs"/>
              </a:rPr>
              <a:t>Blacksmiths forged metal to make tools and weapons.</a:t>
            </a:r>
          </a:p>
          <a:p>
            <a:pPr eaLnBrk="1" fontAlgn="auto" hangingPunct="1">
              <a:spcAft>
                <a:spcPts val="0"/>
              </a:spcAft>
              <a:defRPr/>
            </a:pPr>
            <a:r>
              <a:rPr lang="en-GB" sz="1600" dirty="0">
                <a:cs typeface="+mn-cs"/>
              </a:rPr>
              <a:t>Woodworkers made bowls, wheels and furniture.</a:t>
            </a:r>
          </a:p>
          <a:p>
            <a:pPr eaLnBrk="1" fontAlgn="auto" hangingPunct="1">
              <a:spcAft>
                <a:spcPts val="0"/>
              </a:spcAft>
              <a:defRPr/>
            </a:pPr>
            <a:r>
              <a:rPr lang="en-GB" sz="1600" dirty="0">
                <a:cs typeface="+mn-cs"/>
              </a:rPr>
              <a:t>Jewellers made brooches and ornaments for the rich.</a:t>
            </a:r>
          </a:p>
        </p:txBody>
      </p:sp>
      <p:sp>
        <p:nvSpPr>
          <p:cNvPr id="12" name="Content Placeholder 6">
            <a:extLst>
              <a:ext uri="{FF2B5EF4-FFF2-40B4-BE49-F238E27FC236}">
                <a16:creationId xmlns:a16="http://schemas.microsoft.com/office/drawing/2014/main" id="{5B264329-D256-4756-B0AC-4FE9242E4489}"/>
              </a:ext>
            </a:extLst>
          </p:cNvPr>
          <p:cNvSpPr txBox="1">
            <a:spLocks/>
          </p:cNvSpPr>
          <p:nvPr/>
        </p:nvSpPr>
        <p:spPr>
          <a:xfrm>
            <a:off x="763588" y="5527675"/>
            <a:ext cx="7632700" cy="7810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dirty="0">
                <a:latin typeface="+mj-lt"/>
              </a:rPr>
              <a:t>What other jobs do you think needed to be done?</a:t>
            </a:r>
          </a:p>
        </p:txBody>
      </p:sp>
      <p:pic>
        <p:nvPicPr>
          <p:cNvPr id="10245" name="Picture 4">
            <a:extLst>
              <a:ext uri="{FF2B5EF4-FFF2-40B4-BE49-F238E27FC236}">
                <a16:creationId xmlns:a16="http://schemas.microsoft.com/office/drawing/2014/main" id="{0289E408-BB0F-45BB-839F-3F9EA0FEE1A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56238" y="828675"/>
            <a:ext cx="2773362"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a:extLst>
              <a:ext uri="{FF2B5EF4-FFF2-40B4-BE49-F238E27FC236}">
                <a16:creationId xmlns:a16="http://schemas.microsoft.com/office/drawing/2014/main" id="{6242831C-664F-49C8-8AEE-BC9EE007946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18263" y="1357313"/>
            <a:ext cx="1852612" cy="275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a:extLst>
              <a:ext uri="{FF2B5EF4-FFF2-40B4-BE49-F238E27FC236}">
                <a16:creationId xmlns:a16="http://schemas.microsoft.com/office/drawing/2014/main" id="{DB6447C2-C99F-48BF-B6B1-D64E6AA84209}"/>
              </a:ext>
            </a:extLst>
          </p:cNvPr>
          <p:cNvSpPr/>
          <p:nvPr/>
        </p:nvSpPr>
        <p:spPr>
          <a:xfrm>
            <a:off x="831850" y="1614488"/>
            <a:ext cx="3525838" cy="3929062"/>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5">
            <a:extLst>
              <a:ext uri="{FF2B5EF4-FFF2-40B4-BE49-F238E27FC236}">
                <a16:creationId xmlns:a16="http://schemas.microsoft.com/office/drawing/2014/main" id="{C2BE7EB5-C6B5-4ECA-BA73-536493C625DC}"/>
              </a:ext>
            </a:extLst>
          </p:cNvPr>
          <p:cNvSpPr>
            <a:spLocks noGrp="1"/>
          </p:cNvSpPr>
          <p:nvPr>
            <p:ph type="title"/>
          </p:nvPr>
        </p:nvSpPr>
        <p:spPr>
          <a:xfrm>
            <a:off x="457200" y="485775"/>
            <a:ext cx="8220075" cy="906463"/>
          </a:xfrm>
        </p:spPr>
        <p:txBody>
          <a:bodyPr>
            <a:normAutofit fontScale="90000"/>
          </a:bodyPr>
          <a:lstStyle/>
          <a:p>
            <a:pPr eaLnBrk="1" hangingPunct="1">
              <a:defRPr/>
            </a:pPr>
            <a:r>
              <a:rPr lang="en-GB" altLang="en-US" dirty="0"/>
              <a:t>Anglo-Saxon Jobs</a:t>
            </a:r>
          </a:p>
        </p:txBody>
      </p:sp>
      <p:sp>
        <p:nvSpPr>
          <p:cNvPr id="7" name="Content Placeholder 6">
            <a:extLst>
              <a:ext uri="{FF2B5EF4-FFF2-40B4-BE49-F238E27FC236}">
                <a16:creationId xmlns:a16="http://schemas.microsoft.com/office/drawing/2014/main" id="{6BC2DFAF-0111-4DF1-8D15-9D7593E3DD12}"/>
              </a:ext>
            </a:extLst>
          </p:cNvPr>
          <p:cNvSpPr>
            <a:spLocks noGrp="1"/>
          </p:cNvSpPr>
          <p:nvPr>
            <p:ph idx="1"/>
          </p:nvPr>
        </p:nvSpPr>
        <p:spPr>
          <a:xfrm>
            <a:off x="638175" y="1878013"/>
            <a:ext cx="3913188" cy="4467225"/>
          </a:xfrm>
        </p:spPr>
        <p:txBody>
          <a:bodyPr rtlCol="0">
            <a:noAutofit/>
          </a:bodyPr>
          <a:lstStyle/>
          <a:p>
            <a:pPr marL="0" indent="0" eaLnBrk="1" fontAlgn="auto" hangingPunct="1">
              <a:spcAft>
                <a:spcPts val="0"/>
              </a:spcAft>
              <a:buFont typeface="Arial" panose="020B0604020202020204" pitchFamily="34" charset="0"/>
              <a:buNone/>
              <a:defRPr/>
            </a:pPr>
            <a:r>
              <a:rPr lang="en-GB" sz="1600" dirty="0">
                <a:cs typeface="+mn-cs"/>
              </a:rPr>
              <a:t>Create a poster to advertise for an Anglo-Saxon worker for your job.</a:t>
            </a:r>
          </a:p>
          <a:p>
            <a:pPr marL="0" indent="0" eaLnBrk="1" fontAlgn="auto" hangingPunct="1">
              <a:spcAft>
                <a:spcPts val="0"/>
              </a:spcAft>
              <a:buFont typeface="Arial" panose="020B0604020202020204" pitchFamily="34" charset="0"/>
              <a:buNone/>
              <a:defRPr/>
            </a:pPr>
            <a:r>
              <a:rPr lang="en-GB" sz="1600" dirty="0">
                <a:cs typeface="+mn-cs"/>
              </a:rPr>
              <a:t>You should draw a picture of an Anglo-Saxon worker doing the job in the middle and provide details about the job and the qualities needed to do it in the boxes around the outside.</a:t>
            </a:r>
          </a:p>
          <a:p>
            <a:pPr marL="0" indent="0" eaLnBrk="1" fontAlgn="auto" hangingPunct="1">
              <a:spcAft>
                <a:spcPts val="0"/>
              </a:spcAft>
              <a:buFont typeface="Arial" panose="020B0604020202020204" pitchFamily="34" charset="0"/>
              <a:buNone/>
              <a:defRPr/>
            </a:pPr>
            <a:r>
              <a:rPr lang="en-GB" sz="1600" dirty="0">
                <a:cs typeface="+mn-cs"/>
              </a:rPr>
              <a:t>Choose one of these jobs to write about:</a:t>
            </a:r>
          </a:p>
          <a:p>
            <a:pPr marL="0" indent="0" eaLnBrk="1" fontAlgn="auto" hangingPunct="1">
              <a:spcAft>
                <a:spcPts val="0"/>
              </a:spcAft>
              <a:buFont typeface="Arial" panose="020B0604020202020204" pitchFamily="34" charset="0"/>
              <a:buNone/>
              <a:defRPr/>
            </a:pPr>
            <a:r>
              <a:rPr lang="en-GB" sz="1600" dirty="0">
                <a:latin typeface="+mj-lt"/>
                <a:cs typeface="+mn-cs"/>
              </a:rPr>
              <a:t>Smith, Tanner, Weaver, Jeweller, Woodworker, Potter</a:t>
            </a:r>
          </a:p>
        </p:txBody>
      </p:sp>
      <p:sp>
        <p:nvSpPr>
          <p:cNvPr id="12" name="Content Placeholder 6">
            <a:extLst>
              <a:ext uri="{FF2B5EF4-FFF2-40B4-BE49-F238E27FC236}">
                <a16:creationId xmlns:a16="http://schemas.microsoft.com/office/drawing/2014/main" id="{DE11BA30-B6F5-475D-A83B-0631A36E825D}"/>
              </a:ext>
            </a:extLst>
          </p:cNvPr>
          <p:cNvSpPr txBox="1">
            <a:spLocks/>
          </p:cNvSpPr>
          <p:nvPr/>
        </p:nvSpPr>
        <p:spPr>
          <a:xfrm>
            <a:off x="503238" y="1487488"/>
            <a:ext cx="1839912" cy="78105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Aft>
                <a:spcPts val="0"/>
              </a:spcAft>
              <a:buFont typeface="Arial" panose="020B0604020202020204" pitchFamily="34" charset="0"/>
              <a:buNone/>
              <a:defRPr/>
            </a:pPr>
            <a:r>
              <a:rPr lang="en-GB" sz="2400" dirty="0">
                <a:latin typeface="+mj-lt"/>
              </a:rPr>
              <a:t>Activity</a:t>
            </a:r>
          </a:p>
        </p:txBody>
      </p:sp>
      <p:pic>
        <p:nvPicPr>
          <p:cNvPr id="11271" name="Picture 1">
            <a:extLst>
              <a:ext uri="{FF2B5EF4-FFF2-40B4-BE49-F238E27FC236}">
                <a16:creationId xmlns:a16="http://schemas.microsoft.com/office/drawing/2014/main" id="{2DA76EBB-E5CB-492B-A771-FD885C63D16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51363" y="3040063"/>
            <a:ext cx="3675062" cy="305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airs">
            <a:extLst>
              <a:ext uri="{FF2B5EF4-FFF2-40B4-BE49-F238E27FC236}">
                <a16:creationId xmlns:a16="http://schemas.microsoft.com/office/drawing/2014/main" id="{A5704077-81CA-4980-96EB-9DB6BC38BB9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9">
            <a:extLst>
              <a:ext uri="{FF2B5EF4-FFF2-40B4-BE49-F238E27FC236}">
                <a16:creationId xmlns:a16="http://schemas.microsoft.com/office/drawing/2014/main" id="{F9C15075-8AE3-4AF0-A468-F6753495729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848600" y="1479550"/>
            <a:ext cx="50323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a:extLst>
              <a:ext uri="{FF2B5EF4-FFF2-40B4-BE49-F238E27FC236}">
                <a16:creationId xmlns:a16="http://schemas.microsoft.com/office/drawing/2014/main" id="{E3354A79-B7C7-4A94-B723-7F2D5DBF4A15}"/>
              </a:ext>
            </a:extLst>
          </p:cNvPr>
          <p:cNvSpPr>
            <a:spLocks noGrp="1"/>
          </p:cNvSpPr>
          <p:nvPr>
            <p:ph type="title"/>
          </p:nvPr>
        </p:nvSpPr>
        <p:spPr>
          <a:xfrm>
            <a:off x="457200" y="527050"/>
            <a:ext cx="8220075" cy="906463"/>
          </a:xfrm>
        </p:spPr>
        <p:txBody>
          <a:bodyPr>
            <a:normAutofit fontScale="90000"/>
          </a:bodyPr>
          <a:lstStyle/>
          <a:p>
            <a:pPr eaLnBrk="1" hangingPunct="1">
              <a:defRPr/>
            </a:pPr>
            <a:r>
              <a:rPr lang="en-GB" altLang="en-US"/>
              <a:t>In the Village</a:t>
            </a:r>
          </a:p>
        </p:txBody>
      </p:sp>
      <p:sp>
        <p:nvSpPr>
          <p:cNvPr id="9" name="Content Placeholder 6">
            <a:extLst>
              <a:ext uri="{FF2B5EF4-FFF2-40B4-BE49-F238E27FC236}">
                <a16:creationId xmlns:a16="http://schemas.microsoft.com/office/drawing/2014/main" id="{3EE8B8B5-A096-4B89-9D3E-BCE578557EDA}"/>
              </a:ext>
            </a:extLst>
          </p:cNvPr>
          <p:cNvSpPr>
            <a:spLocks noGrp="1"/>
          </p:cNvSpPr>
          <p:nvPr>
            <p:ph idx="1"/>
          </p:nvPr>
        </p:nvSpPr>
        <p:spPr>
          <a:xfrm>
            <a:off x="615950" y="1106488"/>
            <a:ext cx="7288213" cy="873125"/>
          </a:xfrm>
        </p:spPr>
        <p:txBody>
          <a:bodyPr rtlCol="0">
            <a:noAutofit/>
          </a:bodyPr>
          <a:lstStyle/>
          <a:p>
            <a:pPr marL="0" indent="0" eaLnBrk="1" fontAlgn="auto" hangingPunct="1">
              <a:spcAft>
                <a:spcPts val="0"/>
              </a:spcAft>
              <a:buFont typeface="Arial" panose="020B0604020202020204" pitchFamily="34" charset="0"/>
              <a:buNone/>
              <a:defRPr/>
            </a:pPr>
            <a:r>
              <a:rPr lang="en-GB" sz="1400" dirty="0">
                <a:cs typeface="+mn-cs"/>
              </a:rPr>
              <a:t>Look at this picture of a typical Anglo-Saxon village. What can you see? </a:t>
            </a:r>
            <a:r>
              <a:rPr lang="en-GB" sz="1400" dirty="0">
                <a:latin typeface="+mn-lt"/>
                <a:cs typeface="+mn-cs"/>
              </a:rPr>
              <a:t>With your group make a list of 5 things we can learn about Anglo-Saxon village life by looking at this picture.</a:t>
            </a:r>
          </a:p>
        </p:txBody>
      </p:sp>
      <p:pic>
        <p:nvPicPr>
          <p:cNvPr id="12292" name="Picture 4">
            <a:extLst>
              <a:ext uri="{FF2B5EF4-FFF2-40B4-BE49-F238E27FC236}">
                <a16:creationId xmlns:a16="http://schemas.microsoft.com/office/drawing/2014/main" id="{0FFF0B5A-2A72-46F5-8685-29C406E01F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81175" y="2141538"/>
            <a:ext cx="5575300" cy="394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a:extLst>
              <a:ext uri="{FF2B5EF4-FFF2-40B4-BE49-F238E27FC236}">
                <a16:creationId xmlns:a16="http://schemas.microsoft.com/office/drawing/2014/main" id="{B5A3C677-5752-4570-8B6E-49996104484B}"/>
              </a:ext>
            </a:extLst>
          </p:cNvPr>
          <p:cNvGrpSpPr>
            <a:grpSpLocks/>
          </p:cNvGrpSpPr>
          <p:nvPr/>
        </p:nvGrpSpPr>
        <p:grpSpPr bwMode="auto">
          <a:xfrm>
            <a:off x="3276600" y="1873250"/>
            <a:ext cx="4357688" cy="1284288"/>
            <a:chOff x="2409808" y="4964476"/>
            <a:chExt cx="4357434" cy="1283539"/>
          </a:xfrm>
        </p:grpSpPr>
        <p:cxnSp>
          <p:nvCxnSpPr>
            <p:cNvPr id="13" name="Straight Connector 12">
              <a:extLst>
                <a:ext uri="{FF2B5EF4-FFF2-40B4-BE49-F238E27FC236}">
                  <a16:creationId xmlns:a16="http://schemas.microsoft.com/office/drawing/2014/main" id="{631F121C-5033-4559-A17B-7BE1C55EC22F}"/>
                </a:ext>
              </a:extLst>
            </p:cNvPr>
            <p:cNvCxnSpPr/>
            <p:nvPr/>
          </p:nvCxnSpPr>
          <p:spPr>
            <a:xfrm flipV="1">
              <a:off x="4617892" y="5411890"/>
              <a:ext cx="73021" cy="766316"/>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9142FDE5-AF4B-4F39-BF26-27C7D1B617F2}"/>
                </a:ext>
              </a:extLst>
            </p:cNvPr>
            <p:cNvSpPr/>
            <p:nvPr/>
          </p:nvSpPr>
          <p:spPr>
            <a:xfrm>
              <a:off x="2624109" y="5085056"/>
              <a:ext cx="3912959" cy="450587"/>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Oval 14">
              <a:extLst>
                <a:ext uri="{FF2B5EF4-FFF2-40B4-BE49-F238E27FC236}">
                  <a16:creationId xmlns:a16="http://schemas.microsoft.com/office/drawing/2014/main" id="{61535EDD-04F7-4B66-8852-C6342FB3FC9F}"/>
                </a:ext>
              </a:extLst>
            </p:cNvPr>
            <p:cNvSpPr/>
            <p:nvPr/>
          </p:nvSpPr>
          <p:spPr>
            <a:xfrm>
              <a:off x="4543284" y="6116329"/>
              <a:ext cx="147629" cy="131686"/>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Content Placeholder 6">
              <a:extLst>
                <a:ext uri="{FF2B5EF4-FFF2-40B4-BE49-F238E27FC236}">
                  <a16:creationId xmlns:a16="http://schemas.microsoft.com/office/drawing/2014/main" id="{19C5A72B-484A-4D5B-BAD7-B697A08C113F}"/>
                </a:ext>
              </a:extLst>
            </p:cNvPr>
            <p:cNvSpPr txBox="1">
              <a:spLocks/>
            </p:cNvSpPr>
            <p:nvPr/>
          </p:nvSpPr>
          <p:spPr>
            <a:xfrm>
              <a:off x="2409808" y="4964476"/>
              <a:ext cx="4357434" cy="341114"/>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The chief of the village lived in a larger house in the centre of the village. This house might also contain a meeting hall.</a:t>
              </a:r>
              <a:endParaRPr lang="en-GB" sz="1200" dirty="0">
                <a:latin typeface="+mj-lt"/>
              </a:endParaRPr>
            </a:p>
          </p:txBody>
        </p:sp>
      </p:grpSp>
      <p:grpSp>
        <p:nvGrpSpPr>
          <p:cNvPr id="17" name="Group 16">
            <a:extLst>
              <a:ext uri="{FF2B5EF4-FFF2-40B4-BE49-F238E27FC236}">
                <a16:creationId xmlns:a16="http://schemas.microsoft.com/office/drawing/2014/main" id="{FF4BC7CD-CB69-4E3F-8D49-117FFA533831}"/>
              </a:ext>
            </a:extLst>
          </p:cNvPr>
          <p:cNvGrpSpPr>
            <a:grpSpLocks/>
          </p:cNvGrpSpPr>
          <p:nvPr/>
        </p:nvGrpSpPr>
        <p:grpSpPr bwMode="auto">
          <a:xfrm>
            <a:off x="611188" y="1825625"/>
            <a:ext cx="3017837" cy="1552575"/>
            <a:chOff x="4821366" y="4889223"/>
            <a:chExt cx="3018228" cy="1552333"/>
          </a:xfrm>
        </p:grpSpPr>
        <p:cxnSp>
          <p:nvCxnSpPr>
            <p:cNvPr id="18" name="Straight Connector 17">
              <a:extLst>
                <a:ext uri="{FF2B5EF4-FFF2-40B4-BE49-F238E27FC236}">
                  <a16:creationId xmlns:a16="http://schemas.microsoft.com/office/drawing/2014/main" id="{1290467B-C33F-4013-8C91-B90209C5818B}"/>
                </a:ext>
              </a:extLst>
            </p:cNvPr>
            <p:cNvCxnSpPr/>
            <p:nvPr/>
          </p:nvCxnSpPr>
          <p:spPr>
            <a:xfrm flipV="1">
              <a:off x="6269354" y="5182865"/>
              <a:ext cx="525530" cy="1196788"/>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1B129208-9EA4-468D-B05C-E9E43AADBA23}"/>
                </a:ext>
              </a:extLst>
            </p:cNvPr>
            <p:cNvSpPr/>
            <p:nvPr/>
          </p:nvSpPr>
          <p:spPr>
            <a:xfrm>
              <a:off x="4994425" y="4971760"/>
              <a:ext cx="2549855" cy="826959"/>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Oval 19">
              <a:extLst>
                <a:ext uri="{FF2B5EF4-FFF2-40B4-BE49-F238E27FC236}">
                  <a16:creationId xmlns:a16="http://schemas.microsoft.com/office/drawing/2014/main" id="{B7B7DEBD-51A1-442E-AD6C-CBE300A4A7AA}"/>
                </a:ext>
              </a:extLst>
            </p:cNvPr>
            <p:cNvSpPr/>
            <p:nvPr/>
          </p:nvSpPr>
          <p:spPr>
            <a:xfrm>
              <a:off x="6204257" y="6309815"/>
              <a:ext cx="147657" cy="131741"/>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Content Placeholder 6">
              <a:extLst>
                <a:ext uri="{FF2B5EF4-FFF2-40B4-BE49-F238E27FC236}">
                  <a16:creationId xmlns:a16="http://schemas.microsoft.com/office/drawing/2014/main" id="{362C3415-9E9B-42AF-A756-21251CB1E342}"/>
                </a:ext>
              </a:extLst>
            </p:cNvPr>
            <p:cNvSpPr txBox="1">
              <a:spLocks/>
            </p:cNvSpPr>
            <p:nvPr/>
          </p:nvSpPr>
          <p:spPr>
            <a:xfrm>
              <a:off x="4821366" y="4889223"/>
              <a:ext cx="3018228" cy="341260"/>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The Anglo-Saxons positioned their villages near a water source, such as a river or lake, which would provide drinking water and fish to eat.</a:t>
              </a:r>
              <a:endParaRPr lang="en-GB" sz="1200" dirty="0">
                <a:latin typeface="+mj-lt"/>
              </a:endParaRPr>
            </a:p>
          </p:txBody>
        </p:sp>
      </p:grpSp>
      <p:grpSp>
        <p:nvGrpSpPr>
          <p:cNvPr id="23" name="Group 22">
            <a:extLst>
              <a:ext uri="{FF2B5EF4-FFF2-40B4-BE49-F238E27FC236}">
                <a16:creationId xmlns:a16="http://schemas.microsoft.com/office/drawing/2014/main" id="{851ADD99-F947-48F4-A3F3-4056E6AF9E10}"/>
              </a:ext>
            </a:extLst>
          </p:cNvPr>
          <p:cNvGrpSpPr>
            <a:grpSpLocks/>
          </p:cNvGrpSpPr>
          <p:nvPr/>
        </p:nvGrpSpPr>
        <p:grpSpPr bwMode="auto">
          <a:xfrm>
            <a:off x="604838" y="3479800"/>
            <a:ext cx="3729037" cy="1084263"/>
            <a:chOff x="4814578" y="4865909"/>
            <a:chExt cx="3728855" cy="1085170"/>
          </a:xfrm>
        </p:grpSpPr>
        <p:cxnSp>
          <p:nvCxnSpPr>
            <p:cNvPr id="24" name="Straight Connector 23">
              <a:extLst>
                <a:ext uri="{FF2B5EF4-FFF2-40B4-BE49-F238E27FC236}">
                  <a16:creationId xmlns:a16="http://schemas.microsoft.com/office/drawing/2014/main" id="{D146F2FE-704F-4816-8F96-DD40FEE19681}"/>
                </a:ext>
              </a:extLst>
            </p:cNvPr>
            <p:cNvCxnSpPr/>
            <p:nvPr/>
          </p:nvCxnSpPr>
          <p:spPr>
            <a:xfrm flipH="1" flipV="1">
              <a:off x="6951249" y="5188442"/>
              <a:ext cx="1568373" cy="432161"/>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90667C5C-742D-49C0-ACDC-34812C2DF0B7}"/>
                </a:ext>
              </a:extLst>
            </p:cNvPr>
            <p:cNvSpPr/>
            <p:nvPr/>
          </p:nvSpPr>
          <p:spPr>
            <a:xfrm>
              <a:off x="4995544" y="4972361"/>
              <a:ext cx="2225566" cy="978718"/>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Oval 25">
              <a:extLst>
                <a:ext uri="{FF2B5EF4-FFF2-40B4-BE49-F238E27FC236}">
                  <a16:creationId xmlns:a16="http://schemas.microsoft.com/office/drawing/2014/main" id="{13F7D261-2E4B-45C0-A7C5-4A03D6B362AD}"/>
                </a:ext>
              </a:extLst>
            </p:cNvPr>
            <p:cNvSpPr/>
            <p:nvPr/>
          </p:nvSpPr>
          <p:spPr>
            <a:xfrm>
              <a:off x="8395803" y="5549105"/>
              <a:ext cx="147630" cy="131873"/>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Content Placeholder 6">
              <a:extLst>
                <a:ext uri="{FF2B5EF4-FFF2-40B4-BE49-F238E27FC236}">
                  <a16:creationId xmlns:a16="http://schemas.microsoft.com/office/drawing/2014/main" id="{08580F00-928D-4983-A2EC-12F7A745D59F}"/>
                </a:ext>
              </a:extLst>
            </p:cNvPr>
            <p:cNvSpPr txBox="1">
              <a:spLocks/>
            </p:cNvSpPr>
            <p:nvPr/>
          </p:nvSpPr>
          <p:spPr>
            <a:xfrm>
              <a:off x="4814578" y="4865909"/>
              <a:ext cx="2624009" cy="340009"/>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Livestock was kept in the village. Children would often be responsible for looking out for wolves, which were wild in Britain during the Anglo-Saxon times.</a:t>
              </a:r>
              <a:endParaRPr lang="en-GB" sz="1200" dirty="0">
                <a:latin typeface="+mj-lt"/>
              </a:endParaRPr>
            </a:p>
          </p:txBody>
        </p:sp>
      </p:grpSp>
      <p:grpSp>
        <p:nvGrpSpPr>
          <p:cNvPr id="30" name="Group 29">
            <a:extLst>
              <a:ext uri="{FF2B5EF4-FFF2-40B4-BE49-F238E27FC236}">
                <a16:creationId xmlns:a16="http://schemas.microsoft.com/office/drawing/2014/main" id="{0CA8E1D3-EE77-4775-9719-C9B806AEDEBE}"/>
              </a:ext>
            </a:extLst>
          </p:cNvPr>
          <p:cNvGrpSpPr>
            <a:grpSpLocks/>
          </p:cNvGrpSpPr>
          <p:nvPr/>
        </p:nvGrpSpPr>
        <p:grpSpPr bwMode="auto">
          <a:xfrm>
            <a:off x="6054725" y="2566988"/>
            <a:ext cx="2586038" cy="1084262"/>
            <a:chOff x="4535830" y="4865909"/>
            <a:chExt cx="2903178" cy="1085170"/>
          </a:xfrm>
        </p:grpSpPr>
        <p:cxnSp>
          <p:nvCxnSpPr>
            <p:cNvPr id="31" name="Straight Connector 30">
              <a:extLst>
                <a:ext uri="{FF2B5EF4-FFF2-40B4-BE49-F238E27FC236}">
                  <a16:creationId xmlns:a16="http://schemas.microsoft.com/office/drawing/2014/main" id="{8188C966-D390-4FAB-86BA-1FE38A0D0ED1}"/>
                </a:ext>
              </a:extLst>
            </p:cNvPr>
            <p:cNvCxnSpPr/>
            <p:nvPr/>
          </p:nvCxnSpPr>
          <p:spPr>
            <a:xfrm flipH="1" flipV="1">
              <a:off x="4601771" y="5399756"/>
              <a:ext cx="1568322" cy="432162"/>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05A93C3D-8272-4FDE-B8E0-C1DDF939B072}"/>
                </a:ext>
              </a:extLst>
            </p:cNvPr>
            <p:cNvSpPr/>
            <p:nvPr/>
          </p:nvSpPr>
          <p:spPr>
            <a:xfrm>
              <a:off x="4995633" y="4972360"/>
              <a:ext cx="2225948" cy="978719"/>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id="{8AB11EB0-2CD9-42C6-A2D1-DD10706770BD}"/>
                </a:ext>
              </a:extLst>
            </p:cNvPr>
            <p:cNvSpPr/>
            <p:nvPr/>
          </p:nvSpPr>
          <p:spPr>
            <a:xfrm>
              <a:off x="4535830" y="5329847"/>
              <a:ext cx="146139" cy="131872"/>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4" name="Content Placeholder 6">
              <a:extLst>
                <a:ext uri="{FF2B5EF4-FFF2-40B4-BE49-F238E27FC236}">
                  <a16:creationId xmlns:a16="http://schemas.microsoft.com/office/drawing/2014/main" id="{EB4B3A2A-104F-452D-A397-24224E6FC909}"/>
                </a:ext>
              </a:extLst>
            </p:cNvPr>
            <p:cNvSpPr txBox="1">
              <a:spLocks/>
            </p:cNvSpPr>
            <p:nvPr/>
          </p:nvSpPr>
          <p:spPr>
            <a:xfrm>
              <a:off x="4813851" y="4865909"/>
              <a:ext cx="2625157" cy="340009"/>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Fields for growing crops were ploughed over to prepare them for planting. Oxen would pull a basic plough which was called an </a:t>
              </a:r>
              <a:r>
                <a:rPr lang="en-GB" sz="1200" dirty="0" err="1"/>
                <a:t>ard</a:t>
              </a:r>
              <a:r>
                <a:rPr lang="en-GB" sz="1200" dirty="0"/>
                <a:t>.</a:t>
              </a:r>
              <a:endParaRPr lang="en-GB" sz="1200" dirty="0">
                <a:latin typeface="+mj-lt"/>
              </a:endParaRPr>
            </a:p>
          </p:txBody>
        </p:sp>
      </p:grpSp>
      <p:grpSp>
        <p:nvGrpSpPr>
          <p:cNvPr id="35" name="Group 34">
            <a:extLst>
              <a:ext uri="{FF2B5EF4-FFF2-40B4-BE49-F238E27FC236}">
                <a16:creationId xmlns:a16="http://schemas.microsoft.com/office/drawing/2014/main" id="{25B3808A-6585-4C1E-AF99-E3A97DF14355}"/>
              </a:ext>
            </a:extLst>
          </p:cNvPr>
          <p:cNvGrpSpPr>
            <a:grpSpLocks/>
          </p:cNvGrpSpPr>
          <p:nvPr/>
        </p:nvGrpSpPr>
        <p:grpSpPr bwMode="auto">
          <a:xfrm>
            <a:off x="6300788" y="4016375"/>
            <a:ext cx="2232025" cy="569913"/>
            <a:chOff x="4555939" y="4865909"/>
            <a:chExt cx="2506182" cy="571238"/>
          </a:xfrm>
        </p:grpSpPr>
        <p:cxnSp>
          <p:nvCxnSpPr>
            <p:cNvPr id="36" name="Straight Connector 35">
              <a:extLst>
                <a:ext uri="{FF2B5EF4-FFF2-40B4-BE49-F238E27FC236}">
                  <a16:creationId xmlns:a16="http://schemas.microsoft.com/office/drawing/2014/main" id="{B53CA916-156C-4C6E-A1F8-3C396232ED00}"/>
                </a:ext>
              </a:extLst>
            </p:cNvPr>
            <p:cNvCxnSpPr/>
            <p:nvPr/>
          </p:nvCxnSpPr>
          <p:spPr>
            <a:xfrm flipH="1">
              <a:off x="4609414" y="5228701"/>
              <a:ext cx="1548984" cy="14321"/>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37" name="Rectangle 36">
              <a:extLst>
                <a:ext uri="{FF2B5EF4-FFF2-40B4-BE49-F238E27FC236}">
                  <a16:creationId xmlns:a16="http://schemas.microsoft.com/office/drawing/2014/main" id="{D8BEC98E-4F90-4166-A2FB-6B52F80579D7}"/>
                </a:ext>
              </a:extLst>
            </p:cNvPr>
            <p:cNvSpPr/>
            <p:nvPr/>
          </p:nvSpPr>
          <p:spPr>
            <a:xfrm>
              <a:off x="4994432" y="4972519"/>
              <a:ext cx="1827052" cy="464628"/>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Oval 37">
              <a:extLst>
                <a:ext uri="{FF2B5EF4-FFF2-40B4-BE49-F238E27FC236}">
                  <a16:creationId xmlns:a16="http://schemas.microsoft.com/office/drawing/2014/main" id="{2257F9A8-7964-4ECC-A4FF-6726000BA418}"/>
                </a:ext>
              </a:extLst>
            </p:cNvPr>
            <p:cNvSpPr/>
            <p:nvPr/>
          </p:nvSpPr>
          <p:spPr>
            <a:xfrm>
              <a:off x="4555939" y="5204833"/>
              <a:ext cx="146164" cy="132068"/>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9" name="Content Placeholder 6">
              <a:extLst>
                <a:ext uri="{FF2B5EF4-FFF2-40B4-BE49-F238E27FC236}">
                  <a16:creationId xmlns:a16="http://schemas.microsoft.com/office/drawing/2014/main" id="{D36350D9-6210-4132-8BEB-44381861C6A0}"/>
                </a:ext>
              </a:extLst>
            </p:cNvPr>
            <p:cNvSpPr txBox="1">
              <a:spLocks/>
            </p:cNvSpPr>
            <p:nvPr/>
          </p:nvSpPr>
          <p:spPr>
            <a:xfrm>
              <a:off x="4814400" y="4865909"/>
              <a:ext cx="2247721" cy="34051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Family groups lived in smaller village houses.</a:t>
              </a:r>
              <a:endParaRPr lang="en-GB" sz="1200" dirty="0">
                <a:latin typeface="+mj-lt"/>
              </a:endParaRPr>
            </a:p>
          </p:txBody>
        </p:sp>
      </p:grpSp>
      <p:grpSp>
        <p:nvGrpSpPr>
          <p:cNvPr id="41" name="Group 40">
            <a:extLst>
              <a:ext uri="{FF2B5EF4-FFF2-40B4-BE49-F238E27FC236}">
                <a16:creationId xmlns:a16="http://schemas.microsoft.com/office/drawing/2014/main" id="{72A55F28-885D-420B-A1CE-B618ABB4862E}"/>
              </a:ext>
            </a:extLst>
          </p:cNvPr>
          <p:cNvGrpSpPr>
            <a:grpSpLocks/>
          </p:cNvGrpSpPr>
          <p:nvPr/>
        </p:nvGrpSpPr>
        <p:grpSpPr bwMode="auto">
          <a:xfrm>
            <a:off x="582613" y="4800600"/>
            <a:ext cx="3375025" cy="869950"/>
            <a:chOff x="4814578" y="4865909"/>
            <a:chExt cx="3790207" cy="870532"/>
          </a:xfrm>
        </p:grpSpPr>
        <p:cxnSp>
          <p:nvCxnSpPr>
            <p:cNvPr id="42" name="Straight Connector 41">
              <a:extLst>
                <a:ext uri="{FF2B5EF4-FFF2-40B4-BE49-F238E27FC236}">
                  <a16:creationId xmlns:a16="http://schemas.microsoft.com/office/drawing/2014/main" id="{78D2BCBF-B695-4959-BD80-09416AFF9A1D}"/>
                </a:ext>
              </a:extLst>
            </p:cNvPr>
            <p:cNvCxnSpPr>
              <a:stCxn id="44" idx="2"/>
            </p:cNvCxnSpPr>
            <p:nvPr/>
          </p:nvCxnSpPr>
          <p:spPr>
            <a:xfrm flipH="1">
              <a:off x="6472571" y="5042240"/>
              <a:ext cx="1986026" cy="325655"/>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EF0FDF66-9E0E-41A3-ABD8-33F7F492F4AF}"/>
                </a:ext>
              </a:extLst>
            </p:cNvPr>
            <p:cNvSpPr/>
            <p:nvPr/>
          </p:nvSpPr>
          <p:spPr>
            <a:xfrm>
              <a:off x="5032078" y="4980285"/>
              <a:ext cx="2346149" cy="756156"/>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4" name="Oval 43">
              <a:extLst>
                <a:ext uri="{FF2B5EF4-FFF2-40B4-BE49-F238E27FC236}">
                  <a16:creationId xmlns:a16="http://schemas.microsoft.com/office/drawing/2014/main" id="{D07281C8-8F6A-4CA4-AD4C-78D9EA3628BA}"/>
                </a:ext>
              </a:extLst>
            </p:cNvPr>
            <p:cNvSpPr/>
            <p:nvPr/>
          </p:nvSpPr>
          <p:spPr>
            <a:xfrm>
              <a:off x="8458596" y="4977108"/>
              <a:ext cx="146189" cy="131851"/>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5" name="Content Placeholder 6">
              <a:extLst>
                <a:ext uri="{FF2B5EF4-FFF2-40B4-BE49-F238E27FC236}">
                  <a16:creationId xmlns:a16="http://schemas.microsoft.com/office/drawing/2014/main" id="{2500FD7E-79CB-464F-B22F-17747F34AA60}"/>
                </a:ext>
              </a:extLst>
            </p:cNvPr>
            <p:cNvSpPr txBox="1">
              <a:spLocks/>
            </p:cNvSpPr>
            <p:nvPr/>
          </p:nvSpPr>
          <p:spPr>
            <a:xfrm>
              <a:off x="4814578" y="4865909"/>
              <a:ext cx="2834633" cy="339952"/>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Some buildings were reserved for specific purposes, such as a space for performing a craft like weaving or as storage units.</a:t>
              </a:r>
              <a:endParaRPr lang="en-GB" sz="1200" dirty="0">
                <a:latin typeface="+mj-lt"/>
              </a:endParaRPr>
            </a:p>
          </p:txBody>
        </p:sp>
      </p:grpSp>
      <p:grpSp>
        <p:nvGrpSpPr>
          <p:cNvPr id="48" name="Group 47">
            <a:extLst>
              <a:ext uri="{FF2B5EF4-FFF2-40B4-BE49-F238E27FC236}">
                <a16:creationId xmlns:a16="http://schemas.microsoft.com/office/drawing/2014/main" id="{8C2CA58C-37AB-45CD-9F6F-0279DCDEFF9F}"/>
              </a:ext>
            </a:extLst>
          </p:cNvPr>
          <p:cNvGrpSpPr>
            <a:grpSpLocks/>
          </p:cNvGrpSpPr>
          <p:nvPr/>
        </p:nvGrpSpPr>
        <p:grpSpPr bwMode="auto">
          <a:xfrm>
            <a:off x="5207000" y="3997325"/>
            <a:ext cx="2965450" cy="1465263"/>
            <a:chOff x="4166009" y="4158981"/>
            <a:chExt cx="3330223" cy="1464608"/>
          </a:xfrm>
        </p:grpSpPr>
        <p:cxnSp>
          <p:nvCxnSpPr>
            <p:cNvPr id="49" name="Straight Connector 48">
              <a:extLst>
                <a:ext uri="{FF2B5EF4-FFF2-40B4-BE49-F238E27FC236}">
                  <a16:creationId xmlns:a16="http://schemas.microsoft.com/office/drawing/2014/main" id="{E0006186-34DB-4F29-A03F-7A819A03C722}"/>
                </a:ext>
              </a:extLst>
            </p:cNvPr>
            <p:cNvCxnSpPr/>
            <p:nvPr/>
          </p:nvCxnSpPr>
          <p:spPr>
            <a:xfrm flipH="1" flipV="1">
              <a:off x="4223058" y="4236734"/>
              <a:ext cx="969829" cy="844172"/>
            </a:xfrm>
            <a:prstGeom prst="line">
              <a:avLst/>
            </a:prstGeom>
            <a:ln w="38100">
              <a:solidFill>
                <a:srgbClr val="56653E"/>
              </a:solidFill>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2EABBF93-009D-4FC5-8EE3-9EE167989E47}"/>
                </a:ext>
              </a:extLst>
            </p:cNvPr>
            <p:cNvSpPr/>
            <p:nvPr/>
          </p:nvSpPr>
          <p:spPr>
            <a:xfrm>
              <a:off x="5032437" y="4980938"/>
              <a:ext cx="2212424" cy="642651"/>
            </a:xfrm>
            <a:prstGeom prst="rect">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1" name="Oval 50">
              <a:extLst>
                <a:ext uri="{FF2B5EF4-FFF2-40B4-BE49-F238E27FC236}">
                  <a16:creationId xmlns:a16="http://schemas.microsoft.com/office/drawing/2014/main" id="{9D797201-59E7-44AC-A18E-281BB60451E1}"/>
                </a:ext>
              </a:extLst>
            </p:cNvPr>
            <p:cNvSpPr/>
            <p:nvPr/>
          </p:nvSpPr>
          <p:spPr>
            <a:xfrm>
              <a:off x="4166009" y="4158981"/>
              <a:ext cx="146188" cy="131704"/>
            </a:xfrm>
            <a:prstGeom prst="ellipse">
              <a:avLst/>
            </a:prstGeom>
            <a:solidFill>
              <a:srgbClr val="FEFBDA"/>
            </a:solidFill>
            <a:ln w="38100">
              <a:solidFill>
                <a:srgbClr val="56653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2" name="Content Placeholder 6">
              <a:extLst>
                <a:ext uri="{FF2B5EF4-FFF2-40B4-BE49-F238E27FC236}">
                  <a16:creationId xmlns:a16="http://schemas.microsoft.com/office/drawing/2014/main" id="{6A9CF7BB-7B49-4A1F-B7D7-F667839F09CA}"/>
                </a:ext>
              </a:extLst>
            </p:cNvPr>
            <p:cNvSpPr txBox="1">
              <a:spLocks/>
            </p:cNvSpPr>
            <p:nvPr/>
          </p:nvSpPr>
          <p:spPr>
            <a:xfrm>
              <a:off x="4814939" y="4866689"/>
              <a:ext cx="2681293" cy="339573"/>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200" dirty="0"/>
                <a:t>Pots made from clay were fired (dried out and hardened) on a large open fire.</a:t>
              </a:r>
              <a:endParaRPr lang="en-GB" sz="1200" dirty="0">
                <a:latin typeface="+mj-lt"/>
              </a:endParaRPr>
            </a:p>
          </p:txBody>
        </p:sp>
      </p:grpSp>
      <p:pic>
        <p:nvPicPr>
          <p:cNvPr id="12300" name="Group Work">
            <a:extLst>
              <a:ext uri="{FF2B5EF4-FFF2-40B4-BE49-F238E27FC236}">
                <a16:creationId xmlns:a16="http://schemas.microsoft.com/office/drawing/2014/main" id="{492C05F7-4BB3-423A-8DBD-561C95D43E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a:extLst>
              <a:ext uri="{FF2B5EF4-FFF2-40B4-BE49-F238E27FC236}">
                <a16:creationId xmlns:a16="http://schemas.microsoft.com/office/drawing/2014/main" id="{A9BF482F-CA91-4F09-B5A3-8481273F610C}"/>
              </a:ext>
            </a:extLst>
          </p:cNvPr>
          <p:cNvSpPr>
            <a:spLocks noGrp="1"/>
          </p:cNvSpPr>
          <p:nvPr>
            <p:ph type="title"/>
          </p:nvPr>
        </p:nvSpPr>
        <p:spPr>
          <a:xfrm>
            <a:off x="457200" y="527050"/>
            <a:ext cx="8220075" cy="906463"/>
          </a:xfrm>
        </p:spPr>
        <p:txBody>
          <a:bodyPr>
            <a:normAutofit fontScale="90000"/>
          </a:bodyPr>
          <a:lstStyle/>
          <a:p>
            <a:pPr eaLnBrk="1" hangingPunct="1">
              <a:defRPr/>
            </a:pPr>
            <a:r>
              <a:rPr lang="en-GB" altLang="en-US"/>
              <a:t>In the House</a:t>
            </a:r>
          </a:p>
        </p:txBody>
      </p:sp>
      <p:pic>
        <p:nvPicPr>
          <p:cNvPr id="13315" name="Picture 1">
            <a:extLst>
              <a:ext uri="{FF2B5EF4-FFF2-40B4-BE49-F238E27FC236}">
                <a16:creationId xmlns:a16="http://schemas.microsoft.com/office/drawing/2014/main" id="{771E52CA-5FF9-4C95-B346-E7ED388D3D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4938" y="1771650"/>
            <a:ext cx="6110287"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ontent Placeholder 6">
            <a:extLst>
              <a:ext uri="{FF2B5EF4-FFF2-40B4-BE49-F238E27FC236}">
                <a16:creationId xmlns:a16="http://schemas.microsoft.com/office/drawing/2014/main" id="{78B715BE-2C1B-4693-95BD-A3E016A292E9}"/>
              </a:ext>
            </a:extLst>
          </p:cNvPr>
          <p:cNvSpPr>
            <a:spLocks noGrp="1"/>
          </p:cNvSpPr>
          <p:nvPr>
            <p:ph idx="1"/>
          </p:nvPr>
        </p:nvSpPr>
        <p:spPr>
          <a:xfrm>
            <a:off x="558800" y="939800"/>
            <a:ext cx="7164388" cy="873125"/>
          </a:xfrm>
        </p:spPr>
        <p:txBody>
          <a:bodyPr rtlCol="0">
            <a:noAutofit/>
          </a:bodyPr>
          <a:lstStyle/>
          <a:p>
            <a:pPr marL="0" indent="0" eaLnBrk="1" fontAlgn="auto" hangingPunct="1">
              <a:spcAft>
                <a:spcPts val="0"/>
              </a:spcAft>
              <a:buFont typeface="Arial" panose="020B0604020202020204" pitchFamily="34" charset="0"/>
              <a:buNone/>
              <a:defRPr/>
            </a:pPr>
            <a:r>
              <a:rPr lang="en-GB" sz="1400" dirty="0">
                <a:cs typeface="+mn-cs"/>
              </a:rPr>
              <a:t>What can you see happening inside this house? What can this picture teach us about how the Anglo-Saxons lived?</a:t>
            </a:r>
            <a:endParaRPr lang="en-GB" sz="1400" dirty="0">
              <a:latin typeface="+mj-lt"/>
              <a:cs typeface="+mn-cs"/>
            </a:endParaRPr>
          </a:p>
        </p:txBody>
      </p:sp>
      <p:grpSp>
        <p:nvGrpSpPr>
          <p:cNvPr id="42" name="Group 41">
            <a:extLst>
              <a:ext uri="{FF2B5EF4-FFF2-40B4-BE49-F238E27FC236}">
                <a16:creationId xmlns:a16="http://schemas.microsoft.com/office/drawing/2014/main" id="{14D95BFA-AA53-4937-A093-E992C5ED041F}"/>
              </a:ext>
            </a:extLst>
          </p:cNvPr>
          <p:cNvGrpSpPr>
            <a:grpSpLocks/>
          </p:cNvGrpSpPr>
          <p:nvPr/>
        </p:nvGrpSpPr>
        <p:grpSpPr bwMode="auto">
          <a:xfrm>
            <a:off x="1701800" y="4044950"/>
            <a:ext cx="2827338" cy="1976438"/>
            <a:chOff x="1702373" y="4044779"/>
            <a:chExt cx="2827160" cy="1977080"/>
          </a:xfrm>
        </p:grpSpPr>
        <p:cxnSp>
          <p:nvCxnSpPr>
            <p:cNvPr id="4" name="Straight Connector 3">
              <a:extLst>
                <a:ext uri="{FF2B5EF4-FFF2-40B4-BE49-F238E27FC236}">
                  <a16:creationId xmlns:a16="http://schemas.microsoft.com/office/drawing/2014/main" id="{EF72BD8F-09F8-403A-A10B-7D5FBEE821C7}"/>
                </a:ext>
              </a:extLst>
            </p:cNvPr>
            <p:cNvCxnSpPr/>
            <p:nvPr/>
          </p:nvCxnSpPr>
          <p:spPr>
            <a:xfrm flipV="1">
              <a:off x="3689798" y="4109888"/>
              <a:ext cx="769890" cy="1327581"/>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DA94175B-426C-466A-97DD-68C0ED7AA5E3}"/>
                </a:ext>
              </a:extLst>
            </p:cNvPr>
            <p:cNvSpPr/>
            <p:nvPr/>
          </p:nvSpPr>
          <p:spPr>
            <a:xfrm>
              <a:off x="1861113" y="5329484"/>
              <a:ext cx="2420786" cy="692375"/>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Oval 4">
              <a:extLst>
                <a:ext uri="{FF2B5EF4-FFF2-40B4-BE49-F238E27FC236}">
                  <a16:creationId xmlns:a16="http://schemas.microsoft.com/office/drawing/2014/main" id="{18E6AB99-DC95-46F1-866C-CB960DD0B48D}"/>
                </a:ext>
              </a:extLst>
            </p:cNvPr>
            <p:cNvSpPr/>
            <p:nvPr/>
          </p:nvSpPr>
          <p:spPr>
            <a:xfrm>
              <a:off x="4381904" y="4044779"/>
              <a:ext cx="147629" cy="131806"/>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Content Placeholder 6">
              <a:extLst>
                <a:ext uri="{FF2B5EF4-FFF2-40B4-BE49-F238E27FC236}">
                  <a16:creationId xmlns:a16="http://schemas.microsoft.com/office/drawing/2014/main" id="{14C9EC8E-4173-4C03-83DA-2475616FF4DE}"/>
                </a:ext>
              </a:extLst>
            </p:cNvPr>
            <p:cNvSpPr txBox="1">
              <a:spLocks/>
            </p:cNvSpPr>
            <p:nvPr/>
          </p:nvSpPr>
          <p:spPr>
            <a:xfrm>
              <a:off x="1702373" y="5150038"/>
              <a:ext cx="2754140" cy="703491"/>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A fire in the centre of the room provides warmth and light and a place to cook the food.</a:t>
              </a:r>
              <a:endParaRPr lang="en-GB" sz="1400" dirty="0">
                <a:latin typeface="+mj-lt"/>
              </a:endParaRPr>
            </a:p>
          </p:txBody>
        </p:sp>
      </p:grpSp>
      <p:grpSp>
        <p:nvGrpSpPr>
          <p:cNvPr id="45" name="Group 44">
            <a:extLst>
              <a:ext uri="{FF2B5EF4-FFF2-40B4-BE49-F238E27FC236}">
                <a16:creationId xmlns:a16="http://schemas.microsoft.com/office/drawing/2014/main" id="{D605ECAF-F5C8-4414-8950-2C72FB3A6168}"/>
              </a:ext>
            </a:extLst>
          </p:cNvPr>
          <p:cNvGrpSpPr>
            <a:grpSpLocks/>
          </p:cNvGrpSpPr>
          <p:nvPr/>
        </p:nvGrpSpPr>
        <p:grpSpPr bwMode="auto">
          <a:xfrm>
            <a:off x="4673600" y="1433513"/>
            <a:ext cx="3641725" cy="1539875"/>
            <a:chOff x="4674363" y="1433386"/>
            <a:chExt cx="3640485" cy="1540474"/>
          </a:xfrm>
        </p:grpSpPr>
        <p:cxnSp>
          <p:nvCxnSpPr>
            <p:cNvPr id="10" name="Straight Connector 9">
              <a:extLst>
                <a:ext uri="{FF2B5EF4-FFF2-40B4-BE49-F238E27FC236}">
                  <a16:creationId xmlns:a16="http://schemas.microsoft.com/office/drawing/2014/main" id="{EE243F97-7518-4532-9096-748636BBBC69}"/>
                </a:ext>
              </a:extLst>
            </p:cNvPr>
            <p:cNvCxnSpPr>
              <a:stCxn id="12" idx="7"/>
            </p:cNvCxnSpPr>
            <p:nvPr/>
          </p:nvCxnSpPr>
          <p:spPr>
            <a:xfrm flipV="1">
              <a:off x="4799733" y="1771655"/>
              <a:ext cx="1109284" cy="1089449"/>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6B192EC2-61BB-4AAB-8250-A239EF96A68C}"/>
                </a:ext>
              </a:extLst>
            </p:cNvPr>
            <p:cNvSpPr/>
            <p:nvPr/>
          </p:nvSpPr>
          <p:spPr>
            <a:xfrm>
              <a:off x="5720170" y="1614431"/>
              <a:ext cx="2420113" cy="906815"/>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Oval 11">
              <a:extLst>
                <a:ext uri="{FF2B5EF4-FFF2-40B4-BE49-F238E27FC236}">
                  <a16:creationId xmlns:a16="http://schemas.microsoft.com/office/drawing/2014/main" id="{F03D1F31-044F-4468-8BF4-564B567D73B5}"/>
                </a:ext>
              </a:extLst>
            </p:cNvPr>
            <p:cNvSpPr/>
            <p:nvPr/>
          </p:nvSpPr>
          <p:spPr>
            <a:xfrm>
              <a:off x="4674363" y="2842046"/>
              <a:ext cx="147588" cy="131814"/>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Content Placeholder 6">
              <a:extLst>
                <a:ext uri="{FF2B5EF4-FFF2-40B4-BE49-F238E27FC236}">
                  <a16:creationId xmlns:a16="http://schemas.microsoft.com/office/drawing/2014/main" id="{837423FF-E090-4B68-9A39-F44A6231EF01}"/>
                </a:ext>
              </a:extLst>
            </p:cNvPr>
            <p:cNvSpPr txBox="1">
              <a:spLocks/>
            </p:cNvSpPr>
            <p:nvPr/>
          </p:nvSpPr>
          <p:spPr>
            <a:xfrm>
              <a:off x="5561474" y="1433386"/>
              <a:ext cx="2753374" cy="871876"/>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Meat and fish are hung up at the ceiling above the fire so that the smoke can cure it (dry it out and preserve it).</a:t>
              </a:r>
              <a:endParaRPr lang="en-GB" sz="1400" dirty="0">
                <a:latin typeface="+mj-lt"/>
              </a:endParaRPr>
            </a:p>
          </p:txBody>
        </p:sp>
      </p:grpSp>
      <p:grpSp>
        <p:nvGrpSpPr>
          <p:cNvPr id="39" name="Group 38">
            <a:extLst>
              <a:ext uri="{FF2B5EF4-FFF2-40B4-BE49-F238E27FC236}">
                <a16:creationId xmlns:a16="http://schemas.microsoft.com/office/drawing/2014/main" id="{576407BF-7550-488D-A542-01DC1B246F33}"/>
              </a:ext>
            </a:extLst>
          </p:cNvPr>
          <p:cNvGrpSpPr>
            <a:grpSpLocks/>
          </p:cNvGrpSpPr>
          <p:nvPr/>
        </p:nvGrpSpPr>
        <p:grpSpPr bwMode="auto">
          <a:xfrm>
            <a:off x="609600" y="1487488"/>
            <a:ext cx="2754313" cy="2001837"/>
            <a:chOff x="609580" y="1487907"/>
            <a:chExt cx="2753658" cy="2001794"/>
          </a:xfrm>
        </p:grpSpPr>
        <p:cxnSp>
          <p:nvCxnSpPr>
            <p:cNvPr id="15" name="Straight Connector 14">
              <a:extLst>
                <a:ext uri="{FF2B5EF4-FFF2-40B4-BE49-F238E27FC236}">
                  <a16:creationId xmlns:a16="http://schemas.microsoft.com/office/drawing/2014/main" id="{66A824BF-2B5B-4B2F-BC35-ADB5EB81A622}"/>
                </a:ext>
              </a:extLst>
            </p:cNvPr>
            <p:cNvCxnSpPr>
              <a:stCxn id="17" idx="0"/>
            </p:cNvCxnSpPr>
            <p:nvPr/>
          </p:nvCxnSpPr>
          <p:spPr>
            <a:xfrm flipH="1" flipV="1">
              <a:off x="2601419" y="2134005"/>
              <a:ext cx="69833" cy="1223937"/>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C7730025-1E89-4C9B-9561-AA64D83B2F3D}"/>
                </a:ext>
              </a:extLst>
            </p:cNvPr>
            <p:cNvSpPr/>
            <p:nvPr/>
          </p:nvSpPr>
          <p:spPr>
            <a:xfrm>
              <a:off x="768292" y="1692690"/>
              <a:ext cx="2420362" cy="692135"/>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Oval 16">
              <a:extLst>
                <a:ext uri="{FF2B5EF4-FFF2-40B4-BE49-F238E27FC236}">
                  <a16:creationId xmlns:a16="http://schemas.microsoft.com/office/drawing/2014/main" id="{CE7F3916-7224-46B7-ACB4-1879630EC6F0}"/>
                </a:ext>
              </a:extLst>
            </p:cNvPr>
            <p:cNvSpPr/>
            <p:nvPr/>
          </p:nvSpPr>
          <p:spPr>
            <a:xfrm>
              <a:off x="2598245" y="3357942"/>
              <a:ext cx="146015" cy="131759"/>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Content Placeholder 6">
              <a:extLst>
                <a:ext uri="{FF2B5EF4-FFF2-40B4-BE49-F238E27FC236}">
                  <a16:creationId xmlns:a16="http://schemas.microsoft.com/office/drawing/2014/main" id="{3AB4E108-FD3E-4DDB-BB43-DF0179380760}"/>
                </a:ext>
              </a:extLst>
            </p:cNvPr>
            <p:cNvSpPr txBox="1">
              <a:spLocks/>
            </p:cNvSpPr>
            <p:nvPr/>
          </p:nvSpPr>
          <p:spPr>
            <a:xfrm>
              <a:off x="609580" y="1487907"/>
              <a:ext cx="2753658" cy="871518"/>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People played instruments to provide entertainment. This man is playing a lyre.</a:t>
              </a:r>
              <a:endParaRPr lang="en-GB" sz="1400" dirty="0">
                <a:latin typeface="+mj-lt"/>
              </a:endParaRPr>
            </a:p>
          </p:txBody>
        </p:sp>
      </p:grpSp>
      <p:grpSp>
        <p:nvGrpSpPr>
          <p:cNvPr id="43" name="Group 42">
            <a:extLst>
              <a:ext uri="{FF2B5EF4-FFF2-40B4-BE49-F238E27FC236}">
                <a16:creationId xmlns:a16="http://schemas.microsoft.com/office/drawing/2014/main" id="{70E22AF1-7152-4883-A5D6-D1E4379EA342}"/>
              </a:ext>
            </a:extLst>
          </p:cNvPr>
          <p:cNvGrpSpPr>
            <a:grpSpLocks/>
          </p:cNvGrpSpPr>
          <p:nvPr/>
        </p:nvGrpSpPr>
        <p:grpSpPr bwMode="auto">
          <a:xfrm>
            <a:off x="4821238" y="3467100"/>
            <a:ext cx="3017837" cy="1881188"/>
            <a:chOff x="4821366" y="3467079"/>
            <a:chExt cx="3018228" cy="1880443"/>
          </a:xfrm>
        </p:grpSpPr>
        <p:cxnSp>
          <p:nvCxnSpPr>
            <p:cNvPr id="20" name="Straight Connector 19">
              <a:extLst>
                <a:ext uri="{FF2B5EF4-FFF2-40B4-BE49-F238E27FC236}">
                  <a16:creationId xmlns:a16="http://schemas.microsoft.com/office/drawing/2014/main" id="{2FFBE6D5-7230-4E50-916F-F1438D81680A}"/>
                </a:ext>
              </a:extLst>
            </p:cNvPr>
            <p:cNvCxnSpPr/>
            <p:nvPr/>
          </p:nvCxnSpPr>
          <p:spPr>
            <a:xfrm>
              <a:off x="5600929" y="3513099"/>
              <a:ext cx="512829" cy="1469443"/>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CCF1D1EB-5490-4945-BCD5-B856FCB7EB20}"/>
                </a:ext>
              </a:extLst>
            </p:cNvPr>
            <p:cNvSpPr/>
            <p:nvPr/>
          </p:nvSpPr>
          <p:spPr>
            <a:xfrm>
              <a:off x="4994425" y="4996823"/>
              <a:ext cx="2549855" cy="350699"/>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Oval 21">
              <a:extLst>
                <a:ext uri="{FF2B5EF4-FFF2-40B4-BE49-F238E27FC236}">
                  <a16:creationId xmlns:a16="http://schemas.microsoft.com/office/drawing/2014/main" id="{D7230EEF-FA83-4411-81DC-C638F27404B5}"/>
                </a:ext>
              </a:extLst>
            </p:cNvPr>
            <p:cNvSpPr/>
            <p:nvPr/>
          </p:nvSpPr>
          <p:spPr>
            <a:xfrm>
              <a:off x="5527895" y="3467079"/>
              <a:ext cx="146069" cy="131711"/>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Content Placeholder 6">
              <a:extLst>
                <a:ext uri="{FF2B5EF4-FFF2-40B4-BE49-F238E27FC236}">
                  <a16:creationId xmlns:a16="http://schemas.microsoft.com/office/drawing/2014/main" id="{7444E734-ECF6-44E2-9EDB-BB78C41A5C51}"/>
                </a:ext>
              </a:extLst>
            </p:cNvPr>
            <p:cNvSpPr txBox="1">
              <a:spLocks/>
            </p:cNvSpPr>
            <p:nvPr/>
          </p:nvSpPr>
          <p:spPr>
            <a:xfrm>
              <a:off x="4821366" y="4922240"/>
              <a:ext cx="3018228" cy="341177"/>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A large barrel holds beer to drink.</a:t>
              </a:r>
              <a:endParaRPr lang="en-GB" sz="1400" dirty="0">
                <a:latin typeface="+mj-lt"/>
              </a:endParaRPr>
            </a:p>
          </p:txBody>
        </p:sp>
      </p:grpSp>
      <p:grpSp>
        <p:nvGrpSpPr>
          <p:cNvPr id="41" name="Group 40">
            <a:extLst>
              <a:ext uri="{FF2B5EF4-FFF2-40B4-BE49-F238E27FC236}">
                <a16:creationId xmlns:a16="http://schemas.microsoft.com/office/drawing/2014/main" id="{222828F8-B94E-46F7-AD3A-BEDB80C24846}"/>
              </a:ext>
            </a:extLst>
          </p:cNvPr>
          <p:cNvGrpSpPr>
            <a:grpSpLocks/>
          </p:cNvGrpSpPr>
          <p:nvPr/>
        </p:nvGrpSpPr>
        <p:grpSpPr bwMode="auto">
          <a:xfrm>
            <a:off x="722313" y="4289425"/>
            <a:ext cx="2752725" cy="882650"/>
            <a:chOff x="721768" y="4288917"/>
            <a:chExt cx="2753658" cy="883219"/>
          </a:xfrm>
        </p:grpSpPr>
        <p:cxnSp>
          <p:nvCxnSpPr>
            <p:cNvPr id="25" name="Straight Connector 24">
              <a:extLst>
                <a:ext uri="{FF2B5EF4-FFF2-40B4-BE49-F238E27FC236}">
                  <a16:creationId xmlns:a16="http://schemas.microsoft.com/office/drawing/2014/main" id="{C238C7D0-F4BB-4BBF-B206-56ABE2A135FE}"/>
                </a:ext>
              </a:extLst>
            </p:cNvPr>
            <p:cNvCxnSpPr/>
            <p:nvPr/>
          </p:nvCxnSpPr>
          <p:spPr>
            <a:xfrm flipH="1" flipV="1">
              <a:off x="2058896" y="4320687"/>
              <a:ext cx="36524" cy="851449"/>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A0A8CDFD-6516-470B-9AEF-BA5CA98EE7B3}"/>
                </a:ext>
              </a:extLst>
            </p:cNvPr>
            <p:cNvSpPr/>
            <p:nvPr/>
          </p:nvSpPr>
          <p:spPr>
            <a:xfrm>
              <a:off x="882159" y="4625684"/>
              <a:ext cx="2158144" cy="524213"/>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Oval 26">
              <a:extLst>
                <a:ext uri="{FF2B5EF4-FFF2-40B4-BE49-F238E27FC236}">
                  <a16:creationId xmlns:a16="http://schemas.microsoft.com/office/drawing/2014/main" id="{82CDF7E0-541B-40B4-9571-8597C18B6A8A}"/>
                </a:ext>
              </a:extLst>
            </p:cNvPr>
            <p:cNvSpPr/>
            <p:nvPr/>
          </p:nvSpPr>
          <p:spPr>
            <a:xfrm>
              <a:off x="1981082" y="4288917"/>
              <a:ext cx="147688" cy="131848"/>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 name="Content Placeholder 6">
              <a:extLst>
                <a:ext uri="{FF2B5EF4-FFF2-40B4-BE49-F238E27FC236}">
                  <a16:creationId xmlns:a16="http://schemas.microsoft.com/office/drawing/2014/main" id="{6BCA64F6-A989-42E7-AC48-4626C92FE7A1}"/>
                </a:ext>
              </a:extLst>
            </p:cNvPr>
            <p:cNvSpPr txBox="1">
              <a:spLocks/>
            </p:cNvSpPr>
            <p:nvPr/>
          </p:nvSpPr>
          <p:spPr>
            <a:xfrm>
              <a:off x="721768" y="4589148"/>
              <a:ext cx="2753658" cy="263695"/>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Most houses had one room, people also slept here.</a:t>
              </a:r>
              <a:endParaRPr lang="en-GB" sz="1400" dirty="0">
                <a:latin typeface="+mj-lt"/>
              </a:endParaRPr>
            </a:p>
          </p:txBody>
        </p:sp>
      </p:grpSp>
      <p:grpSp>
        <p:nvGrpSpPr>
          <p:cNvPr id="44" name="Group 43">
            <a:extLst>
              <a:ext uri="{FF2B5EF4-FFF2-40B4-BE49-F238E27FC236}">
                <a16:creationId xmlns:a16="http://schemas.microsoft.com/office/drawing/2014/main" id="{46F9FD01-2E3E-4809-B5D7-9267D0287068}"/>
              </a:ext>
            </a:extLst>
          </p:cNvPr>
          <p:cNvGrpSpPr>
            <a:grpSpLocks/>
          </p:cNvGrpSpPr>
          <p:nvPr/>
        </p:nvGrpSpPr>
        <p:grpSpPr bwMode="auto">
          <a:xfrm>
            <a:off x="5922963" y="2789238"/>
            <a:ext cx="2754312" cy="1685925"/>
            <a:chOff x="5923615" y="2789733"/>
            <a:chExt cx="2753658" cy="1684645"/>
          </a:xfrm>
        </p:grpSpPr>
        <p:cxnSp>
          <p:nvCxnSpPr>
            <p:cNvPr id="30" name="Straight Connector 29">
              <a:extLst>
                <a:ext uri="{FF2B5EF4-FFF2-40B4-BE49-F238E27FC236}">
                  <a16:creationId xmlns:a16="http://schemas.microsoft.com/office/drawing/2014/main" id="{9977D7FA-F905-431A-BD05-BB906FC75C5D}"/>
                </a:ext>
              </a:extLst>
            </p:cNvPr>
            <p:cNvCxnSpPr>
              <a:stCxn id="32" idx="0"/>
            </p:cNvCxnSpPr>
            <p:nvPr/>
          </p:nvCxnSpPr>
          <p:spPr>
            <a:xfrm flipH="1" flipV="1">
              <a:off x="7126654" y="3119682"/>
              <a:ext cx="68246" cy="1223033"/>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31" name="Rectangle 30">
              <a:extLst>
                <a:ext uri="{FF2B5EF4-FFF2-40B4-BE49-F238E27FC236}">
                  <a16:creationId xmlns:a16="http://schemas.microsoft.com/office/drawing/2014/main" id="{48BC1FE7-59CF-40D3-954B-F07E15278A60}"/>
                </a:ext>
              </a:extLst>
            </p:cNvPr>
            <p:cNvSpPr/>
            <p:nvPr/>
          </p:nvSpPr>
          <p:spPr>
            <a:xfrm>
              <a:off x="6114070" y="2973743"/>
              <a:ext cx="2087066" cy="558376"/>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Oval 31">
              <a:extLst>
                <a:ext uri="{FF2B5EF4-FFF2-40B4-BE49-F238E27FC236}">
                  <a16:creationId xmlns:a16="http://schemas.microsoft.com/office/drawing/2014/main" id="{264FCC39-8F97-4DC9-850C-C21A81E28FD1}"/>
                </a:ext>
              </a:extLst>
            </p:cNvPr>
            <p:cNvSpPr/>
            <p:nvPr/>
          </p:nvSpPr>
          <p:spPr>
            <a:xfrm>
              <a:off x="7121892" y="4342715"/>
              <a:ext cx="147603" cy="131663"/>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Content Placeholder 6">
              <a:extLst>
                <a:ext uri="{FF2B5EF4-FFF2-40B4-BE49-F238E27FC236}">
                  <a16:creationId xmlns:a16="http://schemas.microsoft.com/office/drawing/2014/main" id="{3015BD8D-5573-422D-B663-7043CC481179}"/>
                </a:ext>
              </a:extLst>
            </p:cNvPr>
            <p:cNvSpPr txBox="1">
              <a:spLocks/>
            </p:cNvSpPr>
            <p:nvPr/>
          </p:nvSpPr>
          <p:spPr>
            <a:xfrm>
              <a:off x="5923615" y="2789733"/>
              <a:ext cx="2753658" cy="567894"/>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The walls of the house are made from planks of wood.</a:t>
              </a:r>
              <a:endParaRPr lang="en-GB" sz="1400" dirty="0">
                <a:latin typeface="+mj-lt"/>
              </a:endParaRPr>
            </a:p>
          </p:txBody>
        </p:sp>
      </p:grpSp>
      <p:grpSp>
        <p:nvGrpSpPr>
          <p:cNvPr id="40" name="Group 39">
            <a:extLst>
              <a:ext uri="{FF2B5EF4-FFF2-40B4-BE49-F238E27FC236}">
                <a16:creationId xmlns:a16="http://schemas.microsoft.com/office/drawing/2014/main" id="{0E2F17FE-EA9E-4194-8915-E8FF4FFAD23A}"/>
              </a:ext>
            </a:extLst>
          </p:cNvPr>
          <p:cNvGrpSpPr>
            <a:grpSpLocks/>
          </p:cNvGrpSpPr>
          <p:nvPr/>
        </p:nvGrpSpPr>
        <p:grpSpPr bwMode="auto">
          <a:xfrm>
            <a:off x="587375" y="2436813"/>
            <a:ext cx="1954213" cy="1443037"/>
            <a:chOff x="587815" y="2436073"/>
            <a:chExt cx="1953428" cy="1443324"/>
          </a:xfrm>
        </p:grpSpPr>
        <p:cxnSp>
          <p:nvCxnSpPr>
            <p:cNvPr id="34" name="Straight Connector 33">
              <a:extLst>
                <a:ext uri="{FF2B5EF4-FFF2-40B4-BE49-F238E27FC236}">
                  <a16:creationId xmlns:a16="http://schemas.microsoft.com/office/drawing/2014/main" id="{7B0DFF9C-E398-4C29-AE88-204C204CAC0B}"/>
                </a:ext>
              </a:extLst>
            </p:cNvPr>
            <p:cNvCxnSpPr>
              <a:stCxn id="36" idx="0"/>
            </p:cNvCxnSpPr>
            <p:nvPr/>
          </p:nvCxnSpPr>
          <p:spPr>
            <a:xfrm flipH="1" flipV="1">
              <a:off x="1522477" y="2721880"/>
              <a:ext cx="72996" cy="1025729"/>
            </a:xfrm>
            <a:prstGeom prst="line">
              <a:avLst/>
            </a:prstGeom>
            <a:ln w="38100">
              <a:solidFill>
                <a:srgbClr val="9BA75D"/>
              </a:solidFill>
            </a:ln>
          </p:spPr>
          <p:style>
            <a:lnRef idx="1">
              <a:schemeClr val="accent1"/>
            </a:lnRef>
            <a:fillRef idx="0">
              <a:schemeClr val="accent1"/>
            </a:fillRef>
            <a:effectRef idx="0">
              <a:schemeClr val="accent1"/>
            </a:effectRef>
            <a:fontRef idx="minor">
              <a:schemeClr val="tx1"/>
            </a:fontRef>
          </p:style>
        </p:cxnSp>
        <p:sp>
          <p:nvSpPr>
            <p:cNvPr id="35" name="Rectangle 34">
              <a:extLst>
                <a:ext uri="{FF2B5EF4-FFF2-40B4-BE49-F238E27FC236}">
                  <a16:creationId xmlns:a16="http://schemas.microsoft.com/office/drawing/2014/main" id="{45436A1C-19A9-4BB1-9042-439A34EF45BE}"/>
                </a:ext>
              </a:extLst>
            </p:cNvPr>
            <p:cNvSpPr/>
            <p:nvPr/>
          </p:nvSpPr>
          <p:spPr>
            <a:xfrm>
              <a:off x="765544" y="2644076"/>
              <a:ext cx="1442458" cy="668471"/>
            </a:xfrm>
            <a:prstGeom prst="rect">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6" name="Oval 35">
              <a:extLst>
                <a:ext uri="{FF2B5EF4-FFF2-40B4-BE49-F238E27FC236}">
                  <a16:creationId xmlns:a16="http://schemas.microsoft.com/office/drawing/2014/main" id="{27CA4B9D-78EC-49FA-A3B5-2D77E33752E0}"/>
                </a:ext>
              </a:extLst>
            </p:cNvPr>
            <p:cNvSpPr/>
            <p:nvPr/>
          </p:nvSpPr>
          <p:spPr>
            <a:xfrm>
              <a:off x="1522477" y="3747609"/>
              <a:ext cx="147578" cy="131788"/>
            </a:xfrm>
            <a:prstGeom prst="ellipse">
              <a:avLst/>
            </a:prstGeom>
            <a:solidFill>
              <a:srgbClr val="FEFBDA"/>
            </a:solidFill>
            <a:ln w="38100">
              <a:solidFill>
                <a:srgbClr val="9BA75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Content Placeholder 6">
              <a:extLst>
                <a:ext uri="{FF2B5EF4-FFF2-40B4-BE49-F238E27FC236}">
                  <a16:creationId xmlns:a16="http://schemas.microsoft.com/office/drawing/2014/main" id="{060FA13D-FDB1-4480-8907-CB557ED7F991}"/>
                </a:ext>
              </a:extLst>
            </p:cNvPr>
            <p:cNvSpPr txBox="1">
              <a:spLocks/>
            </p:cNvSpPr>
            <p:nvPr/>
          </p:nvSpPr>
          <p:spPr>
            <a:xfrm>
              <a:off x="587815" y="2436073"/>
              <a:ext cx="1953428" cy="568438"/>
            </a:xfrm>
            <a:prstGeom prst="roundRect">
              <a:avLst>
                <a:gd name="adj" fmla="val 2585"/>
              </a:avLst>
            </a:prstGeom>
            <a:noFill/>
            <a:ln w="25400">
              <a:noFill/>
            </a:ln>
          </p:spPr>
          <p:txBody>
            <a:bodyPr lIns="252000" tIns="252000" rIns="252000" bIns="252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defRPr/>
              </a:pPr>
              <a:r>
                <a:rPr lang="en-GB" sz="1400" dirty="0"/>
                <a:t>The roof of the house is thatched with straw.</a:t>
              </a:r>
              <a:endParaRPr lang="en-GB" sz="1400" dirty="0">
                <a:latin typeface="+mj-lt"/>
              </a:endParaRPr>
            </a:p>
          </p:txBody>
        </p:sp>
      </p:grpSp>
      <p:pic>
        <p:nvPicPr>
          <p:cNvPr id="13324" name="Group Work">
            <a:extLst>
              <a:ext uri="{FF2B5EF4-FFF2-40B4-BE49-F238E27FC236}">
                <a16:creationId xmlns:a16="http://schemas.microsoft.com/office/drawing/2014/main" id="{B0D6B5FD-6DB9-45C1-8A54-5F423F5E5E3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fade">
                                      <p:cBhvr>
                                        <p:cTn id="12" dur="500"/>
                                        <p:tgtEl>
                                          <p:spTgt spid="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500"/>
                                        <p:tgtEl>
                                          <p:spTgt spid="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500"/>
                                        <p:tgtEl>
                                          <p:spTgt spid="4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5254678DFEBC43BBAC028E67A0ABD6" ma:contentTypeVersion="12" ma:contentTypeDescription="Create a new document." ma:contentTypeScope="" ma:versionID="5e13dcd08906a7ea1f87bf281ed45e66">
  <xsd:schema xmlns:xsd="http://www.w3.org/2001/XMLSchema" xmlns:xs="http://www.w3.org/2001/XMLSchema" xmlns:p="http://schemas.microsoft.com/office/2006/metadata/properties" xmlns:ns2="badcd789-efba-44b6-8dc3-82e6a71f6c9b" xmlns:ns3="a1e73041-0a65-4455-9fa0-f722178cddb9" targetNamespace="http://schemas.microsoft.com/office/2006/metadata/properties" ma:root="true" ma:fieldsID="f299f70e5bd8e5330a454a6b7d332438" ns2:_="" ns3:_="">
    <xsd:import namespace="badcd789-efba-44b6-8dc3-82e6a71f6c9b"/>
    <xsd:import namespace="a1e73041-0a65-4455-9fa0-f722178cddb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dcd789-efba-44b6-8dc3-82e6a71f6c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e73041-0a65-4455-9fa0-f722178cddb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4AF2C6-32A8-4146-AA32-5F376F06C1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dcd789-efba-44b6-8dc3-82e6a71f6c9b"/>
    <ds:schemaRef ds:uri="a1e73041-0a65-4455-9fa0-f722178cdd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6B4E3B-2708-479C-90C4-CE97980C199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1312</TotalTime>
  <Words>626</Words>
  <Application>Microsoft Office PowerPoint</Application>
  <PresentationFormat>On-screen Show (4:3)</PresentationFormat>
  <Paragraphs>44</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Sassoon Infant Rg</vt:lpstr>
      <vt:lpstr>Arial</vt:lpstr>
      <vt:lpstr>BPreplay</vt:lpstr>
      <vt:lpstr>Calibri</vt:lpstr>
      <vt:lpstr>Sassoon Infant Md</vt:lpstr>
      <vt:lpstr>Office Theme</vt:lpstr>
      <vt:lpstr>PowerPoint Presentation</vt:lpstr>
      <vt:lpstr>Settling Down</vt:lpstr>
      <vt:lpstr>All Change</vt:lpstr>
      <vt:lpstr>Village Jobs</vt:lpstr>
      <vt:lpstr>Anglo-Saxon Jobs</vt:lpstr>
      <vt:lpstr>In the Village</vt:lpstr>
      <vt:lpstr>In the House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install</cp:lastModifiedBy>
  <cp:revision>88</cp:revision>
  <dcterms:created xsi:type="dcterms:W3CDTF">2014-10-01T16:09:27Z</dcterms:created>
  <dcterms:modified xsi:type="dcterms:W3CDTF">2020-05-10T10:57:31Z</dcterms:modified>
</cp:coreProperties>
</file>