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3"/>
  </p:sldMasterIdLst>
  <p:notesMasterIdLst>
    <p:notesMasterId r:id="rId20"/>
  </p:notesMasterIdLst>
  <p:sldIdLst>
    <p:sldId id="268" r:id="rId4"/>
    <p:sldId id="269" r:id="rId5"/>
    <p:sldId id="270" r:id="rId6"/>
    <p:sldId id="271" r:id="rId7"/>
    <p:sldId id="258" r:id="rId8"/>
    <p:sldId id="260" r:id="rId9"/>
    <p:sldId id="259" r:id="rId10"/>
    <p:sldId id="278" r:id="rId11"/>
    <p:sldId id="272" r:id="rId12"/>
    <p:sldId id="274" r:id="rId13"/>
    <p:sldId id="275" r:id="rId14"/>
    <p:sldId id="276" r:id="rId15"/>
    <p:sldId id="277" r:id="rId16"/>
    <p:sldId id="280" r:id="rId17"/>
    <p:sldId id="265" r:id="rId18"/>
    <p:sldId id="267" r:id="rId1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2"/>
    <p:restoredTop sz="94651"/>
  </p:normalViewPr>
  <p:slideViewPr>
    <p:cSldViewPr>
      <p:cViewPr>
        <p:scale>
          <a:sx n="67" d="100"/>
          <a:sy n="67" d="100"/>
        </p:scale>
        <p:origin x="-1470"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A338093B-CE93-EC43-BD87-F0983830A62D}"/>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xmlns="" id="{837EC986-AE0F-F840-A8B2-79D3C173E3FC}"/>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B7C9E83A-2045-4108-A8F0-F211E6769E5B}" type="datetimeFigureOut">
              <a:rPr lang="en-US"/>
              <a:pPr>
                <a:defRPr/>
              </a:pPr>
              <a:t>6/28/2020</a:t>
            </a:fld>
            <a:endParaRPr lang="en-US"/>
          </a:p>
        </p:txBody>
      </p:sp>
      <p:sp>
        <p:nvSpPr>
          <p:cNvPr id="4" name="Slide Image Placeholder 3">
            <a:extLst>
              <a:ext uri="{FF2B5EF4-FFF2-40B4-BE49-F238E27FC236}">
                <a16:creationId xmlns:a16="http://schemas.microsoft.com/office/drawing/2014/main" xmlns="" id="{7CEBAEB8-20AF-214E-AF36-ED08EE288A42}"/>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xmlns="" id="{706AE3A2-5C67-0D4D-8FC6-5E18CF7BEAE6}"/>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xmlns="" id="{49018281-45AA-FB47-9DE8-7E9A8B491F8A}"/>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xmlns="" id="{3142A188-212E-C84F-8BD8-17F49FEDC229}"/>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F4AB002D-6BD9-4704-A5BF-577E64B35B94}" type="slidenum">
              <a:rPr lang="en-US" altLang="en-US"/>
              <a:pPr/>
              <a:t>‹#›</a:t>
            </a:fld>
            <a:endParaRPr lang="en-US" altLang="en-US"/>
          </a:p>
        </p:txBody>
      </p:sp>
    </p:spTree>
    <p:extLst>
      <p:ext uri="{BB962C8B-B14F-4D97-AF65-F5344CB8AC3E}">
        <p14:creationId xmlns:p14="http://schemas.microsoft.com/office/powerpoint/2010/main" val="1817845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a:extLst>
              <a:ext uri="{FF2B5EF4-FFF2-40B4-BE49-F238E27FC236}">
                <a16:creationId xmlns:a16="http://schemas.microsoft.com/office/drawing/2014/main" xmlns="" id="{3F187AEE-DAD1-4179-9095-070B09D5C13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4" name="Notes Placeholder 2">
            <a:extLst>
              <a:ext uri="{FF2B5EF4-FFF2-40B4-BE49-F238E27FC236}">
                <a16:creationId xmlns:a16="http://schemas.microsoft.com/office/drawing/2014/main" xmlns="" id="{48142756-FDFF-4247-BFB4-8D27DA674C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Watch video – summarises and answers question</a:t>
            </a:r>
            <a:endParaRPr lang="en-US" altLang="en-US"/>
          </a:p>
        </p:txBody>
      </p:sp>
      <p:sp>
        <p:nvSpPr>
          <p:cNvPr id="28675" name="Slide Number Placeholder 3">
            <a:extLst>
              <a:ext uri="{FF2B5EF4-FFF2-40B4-BE49-F238E27FC236}">
                <a16:creationId xmlns:a16="http://schemas.microsoft.com/office/drawing/2014/main" xmlns="" id="{6DBCD1BA-7BCB-4B75-8796-2CE93560B3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CCC80B5-4BA8-4AF2-9F8B-0EACC7FF68E3}" type="slidenum">
              <a:rPr lang="en-US" altLang="en-US">
                <a:latin typeface="Arial" panose="020B0604020202020204" pitchFamily="34" charset="0"/>
              </a:rPr>
              <a:pPr>
                <a:spcBef>
                  <a:spcPct val="0"/>
                </a:spcBef>
              </a:pPr>
              <a:t>14</a:t>
            </a:fld>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a:extLst>
              <a:ext uri="{FF2B5EF4-FFF2-40B4-BE49-F238E27FC236}">
                <a16:creationId xmlns:a16="http://schemas.microsoft.com/office/drawing/2014/main" xmlns="" id="{9BBB7B0B-FCC3-4CC0-8D46-355B192829B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2" name="Notes Placeholder 2">
            <a:extLst>
              <a:ext uri="{FF2B5EF4-FFF2-40B4-BE49-F238E27FC236}">
                <a16:creationId xmlns:a16="http://schemas.microsoft.com/office/drawing/2014/main" xmlns="" id="{9961CC3D-B515-4F37-85EB-82815117E6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Video Roman Military Machine  4min 57	http://www.youtube.com/watch?v=yhnWyRvC1dU</a:t>
            </a:r>
            <a:endParaRPr lang="en-US" altLang="en-US"/>
          </a:p>
        </p:txBody>
      </p:sp>
      <p:sp>
        <p:nvSpPr>
          <p:cNvPr id="30723" name="Slide Number Placeholder 3">
            <a:extLst>
              <a:ext uri="{FF2B5EF4-FFF2-40B4-BE49-F238E27FC236}">
                <a16:creationId xmlns:a16="http://schemas.microsoft.com/office/drawing/2014/main" xmlns="" id="{53DDA616-67F4-4618-B5C1-F667C8330E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391BE27-C513-418B-956A-4C30AC1EB56E}" type="slidenum">
              <a:rPr lang="en-US" altLang="en-US">
                <a:latin typeface="Arial" panose="020B0604020202020204" pitchFamily="34" charset="0"/>
              </a:rPr>
              <a:pPr>
                <a:spcBef>
                  <a:spcPct val="0"/>
                </a:spcBef>
              </a:pPr>
              <a:t>15</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xmlns="" id="{3705578C-8DA6-4FC4-8674-3519CD6BFA3D}"/>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xmlns="" id="{570B1764-37A1-45DF-A01D-88A0FF8DD77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69BCF8BA-E81B-4391-949F-2DD16F447975}"/>
              </a:ext>
            </a:extLst>
          </p:cNvPr>
          <p:cNvSpPr>
            <a:spLocks noGrp="1"/>
          </p:cNvSpPr>
          <p:nvPr>
            <p:ph type="sldNum" sz="quarter" idx="12"/>
          </p:nvPr>
        </p:nvSpPr>
        <p:spPr/>
        <p:txBody>
          <a:bodyPr/>
          <a:lstStyle>
            <a:lvl1pPr>
              <a:defRPr/>
            </a:lvl1pPr>
          </a:lstStyle>
          <a:p>
            <a:fld id="{DB2CB63C-B812-4D79-A9B4-BC04F2325FF3}" type="slidenum">
              <a:rPr lang="en-US" altLang="en-US"/>
              <a:pPr/>
              <a:t>‹#›</a:t>
            </a:fld>
            <a:endParaRPr lang="en-US" altLang="en-US"/>
          </a:p>
        </p:txBody>
      </p:sp>
    </p:spTree>
    <p:extLst>
      <p:ext uri="{BB962C8B-B14F-4D97-AF65-F5344CB8AC3E}">
        <p14:creationId xmlns:p14="http://schemas.microsoft.com/office/powerpoint/2010/main" val="2958784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0412F08-9C20-4209-A4D3-D941AF8BEFCB}"/>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xmlns="" id="{0D3ABB63-0E95-4F6D-B039-FB1C904BC2C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22E4EFED-09E6-48B9-A2F2-3D91ECC671A4}"/>
              </a:ext>
            </a:extLst>
          </p:cNvPr>
          <p:cNvSpPr>
            <a:spLocks noGrp="1"/>
          </p:cNvSpPr>
          <p:nvPr>
            <p:ph type="sldNum" sz="quarter" idx="12"/>
          </p:nvPr>
        </p:nvSpPr>
        <p:spPr/>
        <p:txBody>
          <a:bodyPr/>
          <a:lstStyle>
            <a:lvl1pPr>
              <a:defRPr/>
            </a:lvl1pPr>
          </a:lstStyle>
          <a:p>
            <a:fld id="{6DB588B1-0F27-4ABC-96BC-CE4835A55C5C}" type="slidenum">
              <a:rPr lang="en-US" altLang="en-US"/>
              <a:pPr/>
              <a:t>‹#›</a:t>
            </a:fld>
            <a:endParaRPr lang="en-US" altLang="en-US"/>
          </a:p>
        </p:txBody>
      </p:sp>
    </p:spTree>
    <p:extLst>
      <p:ext uri="{BB962C8B-B14F-4D97-AF65-F5344CB8AC3E}">
        <p14:creationId xmlns:p14="http://schemas.microsoft.com/office/powerpoint/2010/main" val="123396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566EFC25-EBAF-4CEE-BC5A-7638FB1BD15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xmlns="" id="{93A59434-C3A5-4E93-AC93-44B0AD938EF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1790BEC2-FD77-44E5-856F-2ACDABC88B55}"/>
              </a:ext>
            </a:extLst>
          </p:cNvPr>
          <p:cNvSpPr>
            <a:spLocks noGrp="1"/>
          </p:cNvSpPr>
          <p:nvPr>
            <p:ph type="sldNum" sz="quarter" idx="12"/>
          </p:nvPr>
        </p:nvSpPr>
        <p:spPr/>
        <p:txBody>
          <a:bodyPr/>
          <a:lstStyle>
            <a:lvl1pPr>
              <a:defRPr/>
            </a:lvl1pPr>
          </a:lstStyle>
          <a:p>
            <a:fld id="{AF815D25-9338-4B97-863E-A492BDFD2988}" type="slidenum">
              <a:rPr lang="en-US" altLang="en-US"/>
              <a:pPr/>
              <a:t>‹#›</a:t>
            </a:fld>
            <a:endParaRPr lang="en-US" altLang="en-US"/>
          </a:p>
        </p:txBody>
      </p:sp>
    </p:spTree>
    <p:extLst>
      <p:ext uri="{BB962C8B-B14F-4D97-AF65-F5344CB8AC3E}">
        <p14:creationId xmlns:p14="http://schemas.microsoft.com/office/powerpoint/2010/main" val="2614328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xmlns="" id="{6890F6F0-78CF-44C4-AAE1-3310F3436C4F}"/>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xmlns="" id="{1E5EF3DC-B691-4151-B527-372CDD6B623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0E2677D1-A1D3-4848-B21D-0ED3BC3DFB56}"/>
              </a:ext>
            </a:extLst>
          </p:cNvPr>
          <p:cNvSpPr>
            <a:spLocks noGrp="1"/>
          </p:cNvSpPr>
          <p:nvPr>
            <p:ph type="sldNum" sz="quarter" idx="12"/>
          </p:nvPr>
        </p:nvSpPr>
        <p:spPr/>
        <p:txBody>
          <a:bodyPr/>
          <a:lstStyle>
            <a:lvl1pPr>
              <a:defRPr/>
            </a:lvl1pPr>
          </a:lstStyle>
          <a:p>
            <a:fld id="{5BDB3F28-B0C1-49B2-90BD-95B0CA7D14A0}" type="slidenum">
              <a:rPr lang="en-US" altLang="en-US"/>
              <a:pPr/>
              <a:t>‹#›</a:t>
            </a:fld>
            <a:endParaRPr lang="en-US" altLang="en-US"/>
          </a:p>
        </p:txBody>
      </p:sp>
    </p:spTree>
    <p:extLst>
      <p:ext uri="{BB962C8B-B14F-4D97-AF65-F5344CB8AC3E}">
        <p14:creationId xmlns:p14="http://schemas.microsoft.com/office/powerpoint/2010/main" val="2098684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xmlns="" id="{3902E3CA-5A32-4BDB-BB50-3CE72D44EBE5}"/>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xmlns="" id="{C25C7EB5-C1F5-449D-8BCF-D8C61D7EE037}"/>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xmlns="" id="{360A6A0B-1353-4127-8B32-24AF7F3A1E2B}"/>
              </a:ext>
            </a:extLst>
          </p:cNvPr>
          <p:cNvSpPr>
            <a:spLocks noGrp="1"/>
          </p:cNvSpPr>
          <p:nvPr>
            <p:ph type="sldNum" sz="quarter" idx="12"/>
          </p:nvPr>
        </p:nvSpPr>
        <p:spPr/>
        <p:txBody>
          <a:bodyPr/>
          <a:lstStyle>
            <a:lvl1pPr>
              <a:defRPr/>
            </a:lvl1pPr>
          </a:lstStyle>
          <a:p>
            <a:fld id="{7E2FAD57-FCE1-43C5-8C6C-32DAA77FA7B6}" type="slidenum">
              <a:rPr lang="en-US" altLang="en-US"/>
              <a:pPr/>
              <a:t>‹#›</a:t>
            </a:fld>
            <a:endParaRPr lang="en-US" altLang="en-US"/>
          </a:p>
        </p:txBody>
      </p:sp>
    </p:spTree>
    <p:extLst>
      <p:ext uri="{BB962C8B-B14F-4D97-AF65-F5344CB8AC3E}">
        <p14:creationId xmlns:p14="http://schemas.microsoft.com/office/powerpoint/2010/main" val="95985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xmlns="" id="{E89DFC50-0AB0-45EC-AB2B-14F913A2DF5B}"/>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xmlns="" id="{4F39CB46-424A-4B1B-8C68-9CDF27B6D222}"/>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xmlns="" id="{F605F934-FCAA-4D6D-89BA-D390A0747247}"/>
              </a:ext>
            </a:extLst>
          </p:cNvPr>
          <p:cNvSpPr>
            <a:spLocks noGrp="1"/>
          </p:cNvSpPr>
          <p:nvPr>
            <p:ph type="sldNum" sz="quarter" idx="12"/>
          </p:nvPr>
        </p:nvSpPr>
        <p:spPr/>
        <p:txBody>
          <a:bodyPr/>
          <a:lstStyle>
            <a:lvl1pPr>
              <a:defRPr/>
            </a:lvl1pPr>
          </a:lstStyle>
          <a:p>
            <a:fld id="{58E9AD10-16D5-4ABB-9B97-6136F86770DC}" type="slidenum">
              <a:rPr lang="en-US" altLang="en-US"/>
              <a:pPr/>
              <a:t>‹#›</a:t>
            </a:fld>
            <a:endParaRPr lang="en-US" altLang="en-US"/>
          </a:p>
        </p:txBody>
      </p:sp>
    </p:spTree>
    <p:extLst>
      <p:ext uri="{BB962C8B-B14F-4D97-AF65-F5344CB8AC3E}">
        <p14:creationId xmlns:p14="http://schemas.microsoft.com/office/powerpoint/2010/main" val="3475614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7F1BA7E8-B3F4-4613-9DD4-2FECB29B6FA5}"/>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xmlns="" id="{DF758E87-FE02-476D-9EA9-1446E11DC368}"/>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xmlns="" id="{65CEE58C-6440-4214-A348-63DFACC005BD}"/>
              </a:ext>
            </a:extLst>
          </p:cNvPr>
          <p:cNvSpPr>
            <a:spLocks noGrp="1"/>
          </p:cNvSpPr>
          <p:nvPr>
            <p:ph type="sldNum" sz="quarter" idx="12"/>
          </p:nvPr>
        </p:nvSpPr>
        <p:spPr/>
        <p:txBody>
          <a:bodyPr/>
          <a:lstStyle>
            <a:lvl1pPr>
              <a:defRPr/>
            </a:lvl1pPr>
          </a:lstStyle>
          <a:p>
            <a:fld id="{ADBBA6D0-E5F8-4CDE-9EEF-05EFD2B6C455}" type="slidenum">
              <a:rPr lang="en-US" altLang="en-US"/>
              <a:pPr/>
              <a:t>‹#›</a:t>
            </a:fld>
            <a:endParaRPr lang="en-US" altLang="en-US"/>
          </a:p>
        </p:txBody>
      </p:sp>
    </p:spTree>
    <p:extLst>
      <p:ext uri="{BB962C8B-B14F-4D97-AF65-F5344CB8AC3E}">
        <p14:creationId xmlns:p14="http://schemas.microsoft.com/office/powerpoint/2010/main" val="3004734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xmlns="" id="{B2EACE0A-16F8-483A-8C8B-3CB754BDF83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xmlns="" id="{C82F007A-4A2B-410E-9BA2-42A6A4F3203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EC61EA67-8FE1-4D12-9833-AE2D2B232D4D}"/>
              </a:ext>
            </a:extLst>
          </p:cNvPr>
          <p:cNvSpPr>
            <a:spLocks noGrp="1"/>
          </p:cNvSpPr>
          <p:nvPr>
            <p:ph type="sldNum" sz="quarter" idx="12"/>
          </p:nvPr>
        </p:nvSpPr>
        <p:spPr/>
        <p:txBody>
          <a:bodyPr/>
          <a:lstStyle>
            <a:lvl1pPr>
              <a:defRPr/>
            </a:lvl1pPr>
          </a:lstStyle>
          <a:p>
            <a:fld id="{6A1AC898-445C-452B-A8D5-3AEBF91A5F5A}" type="slidenum">
              <a:rPr lang="en-US" altLang="en-US"/>
              <a:pPr/>
              <a:t>‹#›</a:t>
            </a:fld>
            <a:endParaRPr lang="en-US" altLang="en-US"/>
          </a:p>
        </p:txBody>
      </p:sp>
    </p:spTree>
    <p:extLst>
      <p:ext uri="{BB962C8B-B14F-4D97-AF65-F5344CB8AC3E}">
        <p14:creationId xmlns:p14="http://schemas.microsoft.com/office/powerpoint/2010/main" val="2839116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xmlns="" id="{08D79EAF-27C2-43DD-A83B-C5780C54F17D}"/>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xmlns="" id="{04C89CFC-26B1-450D-8F9C-DF54225CEB7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xmlns="" id="{BD65566C-602C-460E-8B9B-196DD9839FEF}"/>
              </a:ext>
            </a:extLst>
          </p:cNvPr>
          <p:cNvSpPr>
            <a:spLocks noGrp="1"/>
          </p:cNvSpPr>
          <p:nvPr>
            <p:ph type="sldNum" sz="quarter" idx="12"/>
          </p:nvPr>
        </p:nvSpPr>
        <p:spPr/>
        <p:txBody>
          <a:bodyPr/>
          <a:lstStyle>
            <a:lvl1pPr>
              <a:defRPr/>
            </a:lvl1pPr>
          </a:lstStyle>
          <a:p>
            <a:fld id="{492F58A1-ADFF-4CA8-90DD-FE413415987C}" type="slidenum">
              <a:rPr lang="en-US" altLang="en-US"/>
              <a:pPr/>
              <a:t>‹#›</a:t>
            </a:fld>
            <a:endParaRPr lang="en-US" altLang="en-US"/>
          </a:p>
        </p:txBody>
      </p:sp>
    </p:spTree>
    <p:extLst>
      <p:ext uri="{BB962C8B-B14F-4D97-AF65-F5344CB8AC3E}">
        <p14:creationId xmlns:p14="http://schemas.microsoft.com/office/powerpoint/2010/main" val="3541287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79232DC1-56EB-4F9A-BEC1-794C3F73B3EB}"/>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xmlns="" id="{CA43D4F3-B42F-4E01-98F6-96FCD746C4E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89E56D59-0C4F-44FA-B251-684C1B705649}"/>
              </a:ext>
            </a:extLst>
          </p:cNvPr>
          <p:cNvSpPr>
            <a:spLocks noGrp="1"/>
          </p:cNvSpPr>
          <p:nvPr>
            <p:ph type="sldNum" sz="quarter" idx="12"/>
          </p:nvPr>
        </p:nvSpPr>
        <p:spPr/>
        <p:txBody>
          <a:bodyPr/>
          <a:lstStyle>
            <a:lvl1pPr>
              <a:defRPr/>
            </a:lvl1pPr>
          </a:lstStyle>
          <a:p>
            <a:fld id="{412382E1-5710-4571-8542-397D572EDF90}" type="slidenum">
              <a:rPr lang="en-US" altLang="en-US"/>
              <a:pPr/>
              <a:t>‹#›</a:t>
            </a:fld>
            <a:endParaRPr lang="en-US" altLang="en-US"/>
          </a:p>
        </p:txBody>
      </p:sp>
    </p:spTree>
    <p:extLst>
      <p:ext uri="{BB962C8B-B14F-4D97-AF65-F5344CB8AC3E}">
        <p14:creationId xmlns:p14="http://schemas.microsoft.com/office/powerpoint/2010/main" val="3033678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D398EE8-C184-485B-B8AB-C92AB6B61CE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xmlns="" id="{A995130F-0D16-4BFF-873F-3886D03861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xmlns="" id="{E0FE4A92-8ABB-4D1F-9372-792CE37BFD0E}"/>
              </a:ext>
            </a:extLst>
          </p:cNvPr>
          <p:cNvSpPr>
            <a:spLocks noGrp="1"/>
          </p:cNvSpPr>
          <p:nvPr>
            <p:ph type="sldNum" sz="quarter" idx="12"/>
          </p:nvPr>
        </p:nvSpPr>
        <p:spPr/>
        <p:txBody>
          <a:bodyPr/>
          <a:lstStyle>
            <a:lvl1pPr>
              <a:defRPr/>
            </a:lvl1pPr>
          </a:lstStyle>
          <a:p>
            <a:fld id="{E8E6F74A-EB0A-4760-8087-F0353325D3C0}" type="slidenum">
              <a:rPr lang="en-US" altLang="en-US"/>
              <a:pPr/>
              <a:t>‹#›</a:t>
            </a:fld>
            <a:endParaRPr lang="en-US" altLang="en-US"/>
          </a:p>
        </p:txBody>
      </p:sp>
    </p:spTree>
    <p:extLst>
      <p:ext uri="{BB962C8B-B14F-4D97-AF65-F5344CB8AC3E}">
        <p14:creationId xmlns:p14="http://schemas.microsoft.com/office/powerpoint/2010/main" val="3603017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CDE58C1-96EC-43B2-B821-F2B204740AC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xmlns="" id="{15719A2F-4703-494F-95C8-7D4A6D7FA4FF}"/>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xmlns="" id="{9D44547A-3BAD-C344-8556-B8DCDB4FD303}"/>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US"/>
          </a:p>
        </p:txBody>
      </p:sp>
      <p:sp>
        <p:nvSpPr>
          <p:cNvPr id="5" name="Footer Placeholder 4">
            <a:extLst>
              <a:ext uri="{FF2B5EF4-FFF2-40B4-BE49-F238E27FC236}">
                <a16:creationId xmlns:a16="http://schemas.microsoft.com/office/drawing/2014/main" xmlns="" id="{0941B87E-C2B6-F246-B67B-2E78F384751E}"/>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US"/>
          </a:p>
        </p:txBody>
      </p:sp>
      <p:sp>
        <p:nvSpPr>
          <p:cNvPr id="6" name="Slide Number Placeholder 5">
            <a:extLst>
              <a:ext uri="{FF2B5EF4-FFF2-40B4-BE49-F238E27FC236}">
                <a16:creationId xmlns:a16="http://schemas.microsoft.com/office/drawing/2014/main" xmlns="" id="{3E9F6789-99D2-174F-88B6-BA8BA28BADE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D38E0AC5-2136-478E-8367-378B6614BAE7}"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7" Type="http://schemas.openxmlformats.org/officeDocument/2006/relationships/image" Target="../media/image6.wmf"/><Relationship Id="rId2" Type="http://schemas.openxmlformats.org/officeDocument/2006/relationships/image" Target="../media/image1.wmf"/><Relationship Id="rId1" Type="http://schemas.openxmlformats.org/officeDocument/2006/relationships/slideLayout" Target="../slideLayouts/slideLayout1.xm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0.wmf"/></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a:extLst>
              <a:ext uri="{FF2B5EF4-FFF2-40B4-BE49-F238E27FC236}">
                <a16:creationId xmlns:a16="http://schemas.microsoft.com/office/drawing/2014/main" xmlns="" id="{ED76126D-E8A8-4DC4-8100-D87FB60F8C7C}"/>
              </a:ext>
            </a:extLst>
          </p:cNvPr>
          <p:cNvSpPr>
            <a:spLocks noGrp="1"/>
          </p:cNvSpPr>
          <p:nvPr>
            <p:ph type="ctrTitle"/>
          </p:nvPr>
        </p:nvSpPr>
        <p:spPr/>
        <p:txBody>
          <a:bodyPr/>
          <a:lstStyle/>
          <a:p>
            <a:pPr eaLnBrk="1" hangingPunct="1"/>
            <a:r>
              <a:rPr lang="en-GB" altLang="en-US" sz="6000"/>
              <a:t>The Romans</a:t>
            </a:r>
            <a:endParaRPr lang="en-US" altLang="en-US" sz="6000"/>
          </a:p>
        </p:txBody>
      </p:sp>
      <p:sp>
        <p:nvSpPr>
          <p:cNvPr id="3" name="Subtitle 2">
            <a:extLst>
              <a:ext uri="{FF2B5EF4-FFF2-40B4-BE49-F238E27FC236}">
                <a16:creationId xmlns:a16="http://schemas.microsoft.com/office/drawing/2014/main" xmlns="" id="{C0ECA647-2B3D-864D-A7E8-6545A978FEA1}"/>
              </a:ext>
            </a:extLst>
          </p:cNvPr>
          <p:cNvSpPr>
            <a:spLocks noGrp="1"/>
          </p:cNvSpPr>
          <p:nvPr>
            <p:ph type="subTitle" idx="1"/>
          </p:nvPr>
        </p:nvSpPr>
        <p:spPr>
          <a:xfrm>
            <a:off x="1357313" y="3714750"/>
            <a:ext cx="6400800" cy="1752600"/>
          </a:xfrm>
        </p:spPr>
        <p:txBody>
          <a:bodyPr rtlCol="0">
            <a:normAutofit/>
          </a:bodyPr>
          <a:lstStyle/>
          <a:p>
            <a:pPr eaLnBrk="1" fontAlgn="auto" hangingPunct="1">
              <a:spcAft>
                <a:spcPts val="0"/>
              </a:spcAft>
              <a:defRPr/>
            </a:pPr>
            <a:r>
              <a:rPr lang="en-GB" sz="2400" dirty="0"/>
              <a:t>Why was the Roman Army so successful?</a:t>
            </a:r>
            <a:endParaRPr lang="en-US" sz="2400" dirty="0"/>
          </a:p>
        </p:txBody>
      </p:sp>
      <p:pic>
        <p:nvPicPr>
          <p:cNvPr id="14339" name="Picture 4" descr="C:\Users\u\AppData\Local\Microsoft\Windows\Temporary Internet Files\Content.IE5\UFHBZMH5\MC900149323[1].wmf">
            <a:extLst>
              <a:ext uri="{FF2B5EF4-FFF2-40B4-BE49-F238E27FC236}">
                <a16:creationId xmlns:a16="http://schemas.microsoft.com/office/drawing/2014/main" xmlns="" id="{38B9C266-BF36-4947-A0B1-D5753C59921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063" y="1357313"/>
            <a:ext cx="19526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5" descr="C:\Users\u\AppData\Local\Microsoft\Windows\Temporary Internet Files\Content.IE5\IK59AQJE\MC900149420[1].wmf">
            <a:extLst>
              <a:ext uri="{FF2B5EF4-FFF2-40B4-BE49-F238E27FC236}">
                <a16:creationId xmlns:a16="http://schemas.microsoft.com/office/drawing/2014/main" xmlns="" id="{42697009-E701-4BD0-9DBE-6CCEBDC7F1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0" y="785813"/>
            <a:ext cx="1560513" cy="28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7" descr="C:\Users\u\AppData\Local\Microsoft\Windows\Temporary Internet Files\Content.IE5\UFHBZMH5\MC900332006[1].wmf">
            <a:extLst>
              <a:ext uri="{FF2B5EF4-FFF2-40B4-BE49-F238E27FC236}">
                <a16:creationId xmlns:a16="http://schemas.microsoft.com/office/drawing/2014/main" xmlns="" id="{57B270DA-ACB5-468A-847E-B1887AC9CD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57938" y="4643438"/>
            <a:ext cx="1814512" cy="15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8" descr="C:\Users\u\AppData\Local\Microsoft\Windows\Temporary Internet Files\Content.IE5\IK59AQJE\MC900332075[1].wmf">
            <a:extLst>
              <a:ext uri="{FF2B5EF4-FFF2-40B4-BE49-F238E27FC236}">
                <a16:creationId xmlns:a16="http://schemas.microsoft.com/office/drawing/2014/main" xmlns="" id="{45FBA2CB-C0C5-49BA-84A6-D3A8115B7C9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0125" y="4714875"/>
            <a:ext cx="2014538" cy="145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10" descr="C:\Users\u\AppData\Local\Microsoft\Windows\Temporary Internet Files\Content.IE5\UFHBZMH5\MC900203132[1].wmf">
            <a:extLst>
              <a:ext uri="{FF2B5EF4-FFF2-40B4-BE49-F238E27FC236}">
                <a16:creationId xmlns:a16="http://schemas.microsoft.com/office/drawing/2014/main" xmlns="" id="{EC58DEA2-3D31-4D61-BBFF-771DE105D0F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29000" y="714375"/>
            <a:ext cx="2481263"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1" descr="C:\Users\u\AppData\Local\Microsoft\Windows\Temporary Internet Files\Content.IE5\UFHBZMH5\MC900433606[1].wmf">
            <a:extLst>
              <a:ext uri="{FF2B5EF4-FFF2-40B4-BE49-F238E27FC236}">
                <a16:creationId xmlns:a16="http://schemas.microsoft.com/office/drawing/2014/main" xmlns="" id="{8AF01E5C-4A25-4A3D-BA90-37588D84DF0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14813" y="4786313"/>
            <a:ext cx="109855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a:extLst>
              <a:ext uri="{FF2B5EF4-FFF2-40B4-BE49-F238E27FC236}">
                <a16:creationId xmlns:a16="http://schemas.microsoft.com/office/drawing/2014/main" xmlns="" id="{D79093F1-0FA2-4598-8432-737FC89CD479}"/>
              </a:ext>
            </a:extLst>
          </p:cNvPr>
          <p:cNvSpPr>
            <a:spLocks noGrp="1"/>
          </p:cNvSpPr>
          <p:nvPr>
            <p:ph type="title"/>
          </p:nvPr>
        </p:nvSpPr>
        <p:spPr/>
        <p:txBody>
          <a:bodyPr/>
          <a:lstStyle/>
          <a:p>
            <a:pPr eaLnBrk="1" hangingPunct="1"/>
            <a:r>
              <a:rPr lang="en-GB" altLang="en-US"/>
              <a:t>The Roman Army</a:t>
            </a:r>
            <a:endParaRPr lang="en-US" altLang="en-US"/>
          </a:p>
        </p:txBody>
      </p:sp>
      <p:sp>
        <p:nvSpPr>
          <p:cNvPr id="15362" name="Content Placeholder 2">
            <a:extLst>
              <a:ext uri="{FF2B5EF4-FFF2-40B4-BE49-F238E27FC236}">
                <a16:creationId xmlns:a16="http://schemas.microsoft.com/office/drawing/2014/main" xmlns="" id="{910694D0-0499-401B-A2CC-055F7E842725}"/>
              </a:ext>
            </a:extLst>
          </p:cNvPr>
          <p:cNvSpPr>
            <a:spLocks noGrp="1"/>
          </p:cNvSpPr>
          <p:nvPr>
            <p:ph idx="1"/>
          </p:nvPr>
        </p:nvSpPr>
        <p:spPr/>
        <p:txBody>
          <a:bodyPr/>
          <a:lstStyle/>
          <a:p>
            <a:pPr eaLnBrk="1" hangingPunct="1"/>
            <a:r>
              <a:rPr lang="en-GB" altLang="en-US"/>
              <a:t>The brilliance of the Roman army was the key to Rome’s success in building its Empire.</a:t>
            </a:r>
          </a:p>
          <a:p>
            <a:pPr eaLnBrk="1" hangingPunct="1"/>
            <a:endParaRPr lang="en-GB" altLang="en-US"/>
          </a:p>
          <a:p>
            <a:pPr eaLnBrk="1" hangingPunct="1"/>
            <a:r>
              <a:rPr lang="en-GB" altLang="en-US"/>
              <a:t>By the end of this lesson, you should know:</a:t>
            </a:r>
          </a:p>
          <a:p>
            <a:pPr lvl="1" eaLnBrk="1" hangingPunct="1"/>
            <a:r>
              <a:rPr lang="en-GB" altLang="en-US"/>
              <a:t>What kind of person joined the Roman army.</a:t>
            </a:r>
          </a:p>
          <a:p>
            <a:pPr lvl="1" eaLnBrk="1" hangingPunct="1"/>
            <a:r>
              <a:rPr lang="en-GB" altLang="en-US"/>
              <a:t>How the soldiers spent their time (when not fighting!)</a:t>
            </a:r>
          </a:p>
          <a:p>
            <a:pPr lvl="1" eaLnBrk="1" hangingPunct="1"/>
            <a:r>
              <a:rPr lang="en-GB" altLang="en-US"/>
              <a:t>Why the army was so successful.</a:t>
            </a:r>
            <a:endParaRPr lang="en-US"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1C18F4D-A2E8-0E46-9612-E83FADFAF3B9}"/>
              </a:ext>
            </a:extLst>
          </p:cNvPr>
          <p:cNvSpPr>
            <a:spLocks noGrp="1"/>
          </p:cNvSpPr>
          <p:nvPr>
            <p:ph type="title"/>
          </p:nvPr>
        </p:nvSpPr>
        <p:spPr/>
        <p:txBody>
          <a:bodyPr rtlCol="0">
            <a:normAutofit fontScale="90000"/>
          </a:bodyPr>
          <a:lstStyle/>
          <a:p>
            <a:pPr eaLnBrk="1" fontAlgn="auto" hangingPunct="1">
              <a:spcAft>
                <a:spcPts val="0"/>
              </a:spcAft>
              <a:defRPr/>
            </a:pPr>
            <a:r>
              <a:rPr lang="en-GB" dirty="0"/>
              <a:t>What was the army like to begin with?</a:t>
            </a:r>
            <a:endParaRPr lang="en-US" dirty="0"/>
          </a:p>
        </p:txBody>
      </p:sp>
      <p:sp>
        <p:nvSpPr>
          <p:cNvPr id="3" name="Content Placeholder 2">
            <a:extLst>
              <a:ext uri="{FF2B5EF4-FFF2-40B4-BE49-F238E27FC236}">
                <a16:creationId xmlns:a16="http://schemas.microsoft.com/office/drawing/2014/main" xmlns="" id="{5C9382E7-66D9-0849-9B02-450116A206BA}"/>
              </a:ext>
            </a:extLst>
          </p:cNvPr>
          <p:cNvSpPr>
            <a:spLocks noGrp="1"/>
          </p:cNvSpPr>
          <p:nvPr>
            <p:ph idx="1"/>
          </p:nvPr>
        </p:nvSpPr>
        <p:spPr/>
        <p:txBody>
          <a:bodyPr rtlCol="0">
            <a:normAutofit/>
          </a:bodyPr>
          <a:lstStyle/>
          <a:p>
            <a:pPr eaLnBrk="1" fontAlgn="auto" hangingPunct="1">
              <a:spcAft>
                <a:spcPts val="0"/>
              </a:spcAft>
              <a:defRPr/>
            </a:pPr>
            <a:r>
              <a:rPr lang="en-GB" dirty="0"/>
              <a:t>As Roman power grew, more people were made to join the army. Why?</a:t>
            </a:r>
          </a:p>
          <a:p>
            <a:pPr eaLnBrk="1" fontAlgn="auto" hangingPunct="1">
              <a:spcAft>
                <a:spcPts val="0"/>
              </a:spcAft>
              <a:defRPr/>
            </a:pPr>
            <a:r>
              <a:rPr lang="en-GB" dirty="0"/>
              <a:t>At first the soldiers were the better-off citizens. (Why did you have to be well-off?) </a:t>
            </a:r>
          </a:p>
          <a:p>
            <a:pPr eaLnBrk="1" fontAlgn="auto" hangingPunct="1">
              <a:spcAft>
                <a:spcPts val="0"/>
              </a:spcAft>
              <a:defRPr/>
            </a:pPr>
            <a:r>
              <a:rPr lang="en-GB" dirty="0"/>
              <a:t>They copied Greek armies and fought on foot with long spears. </a:t>
            </a:r>
          </a:p>
          <a:p>
            <a:pPr eaLnBrk="1" fontAlgn="auto" hangingPunct="1">
              <a:spcAft>
                <a:spcPts val="0"/>
              </a:spcAft>
              <a:defRPr/>
            </a:pPr>
            <a:r>
              <a:rPr lang="en-GB" dirty="0"/>
              <a:t>They were sent home when a war ended.</a:t>
            </a:r>
          </a:p>
          <a:p>
            <a:pPr marL="0" indent="0" eaLnBrk="1" fontAlgn="auto" hangingPunct="1">
              <a:spcAft>
                <a:spcPts val="0"/>
              </a:spcAft>
              <a:buFont typeface="Arial" panose="020B0604020202020204" pitchFamily="34" charset="0"/>
              <a:buNone/>
              <a:defRPr/>
            </a:pPr>
            <a:endParaRPr lang="en-GB" dirty="0"/>
          </a:p>
        </p:txBody>
      </p:sp>
      <p:pic>
        <p:nvPicPr>
          <p:cNvPr id="16387" name="Picture 1" descr="C:\Users\u\AppData\Local\Microsoft\Windows\Temporary Internet Files\Content.IE5\UFHBZMH5\MC900441902[1].wmf">
            <a:extLst>
              <a:ext uri="{FF2B5EF4-FFF2-40B4-BE49-F238E27FC236}">
                <a16:creationId xmlns:a16="http://schemas.microsoft.com/office/drawing/2014/main" xmlns="" id="{F7432AF6-AD04-4F20-A8F1-25F5624921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4724400"/>
            <a:ext cx="1520825"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a:extLst>
              <a:ext uri="{FF2B5EF4-FFF2-40B4-BE49-F238E27FC236}">
                <a16:creationId xmlns:a16="http://schemas.microsoft.com/office/drawing/2014/main" xmlns="" id="{ED68A36B-EF76-40F2-A1D5-C946461E8083}"/>
              </a:ext>
            </a:extLst>
          </p:cNvPr>
          <p:cNvSpPr>
            <a:spLocks noGrp="1"/>
          </p:cNvSpPr>
          <p:nvPr>
            <p:ph type="title"/>
          </p:nvPr>
        </p:nvSpPr>
        <p:spPr/>
        <p:txBody>
          <a:bodyPr/>
          <a:lstStyle/>
          <a:p>
            <a:pPr eaLnBrk="1" hangingPunct="1"/>
            <a:r>
              <a:rPr lang="en-GB" altLang="en-US"/>
              <a:t>How did things change?</a:t>
            </a:r>
            <a:endParaRPr lang="en-US" altLang="en-US"/>
          </a:p>
        </p:txBody>
      </p:sp>
      <p:sp>
        <p:nvSpPr>
          <p:cNvPr id="3" name="Content Placeholder 2">
            <a:extLst>
              <a:ext uri="{FF2B5EF4-FFF2-40B4-BE49-F238E27FC236}">
                <a16:creationId xmlns:a16="http://schemas.microsoft.com/office/drawing/2014/main" xmlns="" id="{F2F6B388-DEE3-CB4E-89F4-9F2DBE75EB60}"/>
              </a:ext>
            </a:extLst>
          </p:cNvPr>
          <p:cNvSpPr>
            <a:spLocks noGrp="1"/>
          </p:cNvSpPr>
          <p:nvPr>
            <p:ph idx="1"/>
          </p:nvPr>
        </p:nvSpPr>
        <p:spPr>
          <a:xfrm>
            <a:off x="457200" y="1600200"/>
            <a:ext cx="5900738" cy="4525963"/>
          </a:xfrm>
        </p:spPr>
        <p:txBody>
          <a:bodyPr rtlCol="0">
            <a:normAutofit fontScale="92500" lnSpcReduction="20000"/>
          </a:bodyPr>
          <a:lstStyle/>
          <a:p>
            <a:pPr eaLnBrk="1" fontAlgn="auto" hangingPunct="1">
              <a:spcAft>
                <a:spcPts val="0"/>
              </a:spcAft>
              <a:defRPr/>
            </a:pPr>
            <a:r>
              <a:rPr lang="en-GB" dirty="0"/>
              <a:t>As the Empire grew bigger and bigger the army had to fight further and further away from home. </a:t>
            </a:r>
          </a:p>
          <a:p>
            <a:pPr eaLnBrk="1" fontAlgn="auto" hangingPunct="1">
              <a:spcAft>
                <a:spcPts val="0"/>
              </a:spcAft>
              <a:defRPr/>
            </a:pPr>
            <a:r>
              <a:rPr lang="en-GB" dirty="0"/>
              <a:t>Being a soldier became </a:t>
            </a:r>
            <a:r>
              <a:rPr lang="en-GB" b="1" dirty="0"/>
              <a:t>a full-time job</a:t>
            </a:r>
            <a:r>
              <a:rPr lang="en-GB" dirty="0"/>
              <a:t> - they were no longer sent home when a battle ended. </a:t>
            </a:r>
          </a:p>
          <a:p>
            <a:pPr eaLnBrk="1" fontAlgn="auto" hangingPunct="1">
              <a:spcAft>
                <a:spcPts val="0"/>
              </a:spcAft>
              <a:defRPr/>
            </a:pPr>
            <a:r>
              <a:rPr lang="en-GB" dirty="0"/>
              <a:t>These full-time soldiers were </a:t>
            </a:r>
            <a:r>
              <a:rPr lang="en-GB" b="1" dirty="0"/>
              <a:t>well-trained </a:t>
            </a:r>
            <a:r>
              <a:rPr lang="en-GB" dirty="0"/>
              <a:t>and </a:t>
            </a:r>
            <a:r>
              <a:rPr lang="en-GB" b="1" dirty="0"/>
              <a:t>disciplined</a:t>
            </a:r>
            <a:r>
              <a:rPr lang="en-GB" dirty="0"/>
              <a:t>. They had to be </a:t>
            </a:r>
            <a:r>
              <a:rPr lang="en-GB" b="1" dirty="0"/>
              <a:t>tough</a:t>
            </a:r>
            <a:r>
              <a:rPr lang="en-GB" dirty="0"/>
              <a:t> and </a:t>
            </a:r>
            <a:r>
              <a:rPr lang="en-GB" b="1" dirty="0"/>
              <a:t>confident in the use of a number of weapons</a:t>
            </a:r>
            <a:r>
              <a:rPr lang="en-GB" dirty="0"/>
              <a:t>.</a:t>
            </a:r>
            <a:endParaRPr lang="en-US" dirty="0"/>
          </a:p>
        </p:txBody>
      </p:sp>
      <p:pic>
        <p:nvPicPr>
          <p:cNvPr id="17411" name="Picture 2" descr="C:\Users\u\AppData\Local\Microsoft\Windows\Temporary Internet Files\Content.IE5\0B51QRPK\MC900149420[1].wmf">
            <a:extLst>
              <a:ext uri="{FF2B5EF4-FFF2-40B4-BE49-F238E27FC236}">
                <a16:creationId xmlns:a16="http://schemas.microsoft.com/office/drawing/2014/main" xmlns="" id="{D22603FA-2958-48E8-AFE0-C2670DAFF4F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00813" y="1643063"/>
            <a:ext cx="2293937"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4">
            <a:extLst>
              <a:ext uri="{FF2B5EF4-FFF2-40B4-BE49-F238E27FC236}">
                <a16:creationId xmlns:a16="http://schemas.microsoft.com/office/drawing/2014/main" xmlns="" id="{DB9EB810-3C1F-4371-9E51-659EEB0EC3A1}"/>
              </a:ext>
            </a:extLst>
          </p:cNvPr>
          <p:cNvSpPr>
            <a:spLocks noGrp="1"/>
          </p:cNvSpPr>
          <p:nvPr>
            <p:ph type="title"/>
          </p:nvPr>
        </p:nvSpPr>
        <p:spPr/>
        <p:txBody>
          <a:bodyPr/>
          <a:lstStyle/>
          <a:p>
            <a:pPr eaLnBrk="1" hangingPunct="1"/>
            <a:r>
              <a:rPr lang="en-GB" altLang="en-US"/>
              <a:t>How was the army organised?</a:t>
            </a:r>
            <a:endParaRPr lang="en-US" altLang="en-US"/>
          </a:p>
        </p:txBody>
      </p:sp>
      <p:sp>
        <p:nvSpPr>
          <p:cNvPr id="5" name="Content Placeholder 4">
            <a:extLst>
              <a:ext uri="{FF2B5EF4-FFF2-40B4-BE49-F238E27FC236}">
                <a16:creationId xmlns:a16="http://schemas.microsoft.com/office/drawing/2014/main" xmlns="" id="{A8C84232-541D-7C4B-950D-CA31E584B611}"/>
              </a:ext>
            </a:extLst>
          </p:cNvPr>
          <p:cNvSpPr>
            <a:spLocks noGrp="1"/>
          </p:cNvSpPr>
          <p:nvPr>
            <p:ph idx="1"/>
          </p:nvPr>
        </p:nvSpPr>
        <p:spPr>
          <a:xfrm>
            <a:off x="457200" y="1600200"/>
            <a:ext cx="4900613" cy="4525963"/>
          </a:xfrm>
        </p:spPr>
        <p:txBody>
          <a:bodyPr rtlCol="0">
            <a:normAutofit fontScale="70000" lnSpcReduction="20000"/>
          </a:bodyPr>
          <a:lstStyle/>
          <a:p>
            <a:pPr eaLnBrk="1" fontAlgn="auto" hangingPunct="1">
              <a:spcAft>
                <a:spcPts val="0"/>
              </a:spcAft>
              <a:defRPr/>
            </a:pPr>
            <a:r>
              <a:rPr lang="en-GB" dirty="0"/>
              <a:t>Roman soldiers were grouped into large numbers called </a:t>
            </a:r>
            <a:r>
              <a:rPr lang="en-GB" b="1" dirty="0"/>
              <a:t>legions.</a:t>
            </a:r>
            <a:r>
              <a:rPr lang="en-GB" dirty="0"/>
              <a:t>  There were between 29 and 30 of these at different times.</a:t>
            </a:r>
          </a:p>
          <a:p>
            <a:pPr eaLnBrk="1" fontAlgn="auto" hangingPunct="1">
              <a:spcAft>
                <a:spcPts val="0"/>
              </a:spcAft>
              <a:defRPr/>
            </a:pPr>
            <a:r>
              <a:rPr lang="en-GB" dirty="0"/>
              <a:t>Each legion was divided into </a:t>
            </a:r>
            <a:r>
              <a:rPr lang="en-GB" b="1" dirty="0"/>
              <a:t>10 cohorts </a:t>
            </a:r>
            <a:r>
              <a:rPr lang="en-GB" dirty="0"/>
              <a:t>of 480 men</a:t>
            </a:r>
            <a:r>
              <a:rPr lang="en-GB" b="1" dirty="0"/>
              <a:t>. </a:t>
            </a:r>
          </a:p>
          <a:p>
            <a:pPr eaLnBrk="1" fontAlgn="auto" hangingPunct="1">
              <a:spcAft>
                <a:spcPts val="0"/>
              </a:spcAft>
              <a:defRPr/>
            </a:pPr>
            <a:r>
              <a:rPr lang="en-GB" dirty="0"/>
              <a:t>Each cohort was divided into </a:t>
            </a:r>
            <a:r>
              <a:rPr lang="en-GB" b="1" dirty="0"/>
              <a:t>6 centuries</a:t>
            </a:r>
            <a:r>
              <a:rPr lang="en-GB" dirty="0"/>
              <a:t> of about 80 men led by a centurion.</a:t>
            </a:r>
          </a:p>
          <a:p>
            <a:pPr eaLnBrk="1" fontAlgn="auto" hangingPunct="1">
              <a:spcAft>
                <a:spcPts val="0"/>
              </a:spcAft>
              <a:defRPr/>
            </a:pPr>
            <a:r>
              <a:rPr lang="en-GB" dirty="0"/>
              <a:t>Each century was split into 10 groups of 8 men who shared a </a:t>
            </a:r>
            <a:r>
              <a:rPr lang="en-GB" b="1" dirty="0"/>
              <a:t>tent </a:t>
            </a:r>
            <a:r>
              <a:rPr lang="en-GB" dirty="0"/>
              <a:t>or barrack room.</a:t>
            </a:r>
          </a:p>
          <a:p>
            <a:pPr eaLnBrk="1" fontAlgn="auto" hangingPunct="1">
              <a:spcAft>
                <a:spcPts val="0"/>
              </a:spcAft>
              <a:defRPr/>
            </a:pPr>
            <a:endParaRPr lang="en-GB" dirty="0"/>
          </a:p>
          <a:p>
            <a:pPr eaLnBrk="1" fontAlgn="auto" hangingPunct="1">
              <a:spcAft>
                <a:spcPts val="0"/>
              </a:spcAft>
              <a:defRPr/>
            </a:pPr>
            <a:r>
              <a:rPr lang="en-GB" dirty="0"/>
              <a:t>What a lot of people!</a:t>
            </a:r>
          </a:p>
        </p:txBody>
      </p:sp>
      <p:pic>
        <p:nvPicPr>
          <p:cNvPr id="18435" name="Picture 6" descr="http://www.vroma.org/images/mcmanus_images/legionorg.jpg">
            <a:extLst>
              <a:ext uri="{FF2B5EF4-FFF2-40B4-BE49-F238E27FC236}">
                <a16:creationId xmlns:a16="http://schemas.microsoft.com/office/drawing/2014/main" xmlns="" id="{D8AB955B-6FE1-47B2-870B-50653D0E17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4313" y="1500188"/>
            <a:ext cx="3540125"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5">
            <a:extLst>
              <a:ext uri="{FF2B5EF4-FFF2-40B4-BE49-F238E27FC236}">
                <a16:creationId xmlns:a16="http://schemas.microsoft.com/office/drawing/2014/main" xmlns="" id="{B93E2F2C-DFD7-4E92-8F17-637B2991312A}"/>
              </a:ext>
            </a:extLst>
          </p:cNvPr>
          <p:cNvSpPr>
            <a:spLocks noGrp="1"/>
          </p:cNvSpPr>
          <p:nvPr>
            <p:ph type="title"/>
          </p:nvPr>
        </p:nvSpPr>
        <p:spPr>
          <a:xfrm>
            <a:off x="219075" y="227013"/>
            <a:ext cx="7138988" cy="1487487"/>
          </a:xfrm>
        </p:spPr>
        <p:txBody>
          <a:bodyPr/>
          <a:lstStyle/>
          <a:p>
            <a:pPr algn="l" eaLnBrk="1" hangingPunct="1"/>
            <a:r>
              <a:rPr lang="en-GB" altLang="en-US" sz="2800"/>
              <a:t>Each legion had a golden eagle carried on a pole. Each century had its own standard, or flag.</a:t>
            </a:r>
            <a:endParaRPr lang="en-US" altLang="en-US" sz="2800"/>
          </a:p>
        </p:txBody>
      </p:sp>
      <p:pic>
        <p:nvPicPr>
          <p:cNvPr id="19458" name="Picture 7" descr="flag">
            <a:extLst>
              <a:ext uri="{FF2B5EF4-FFF2-40B4-BE49-F238E27FC236}">
                <a16:creationId xmlns:a16="http://schemas.microsoft.com/office/drawing/2014/main" xmlns="" id="{C6F96F7D-B2C2-4B40-92DE-8058F351486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57188" y="1571625"/>
            <a:ext cx="3671887" cy="4964113"/>
          </a:xfrm>
          <a:noFill/>
        </p:spPr>
      </p:pic>
      <p:sp>
        <p:nvSpPr>
          <p:cNvPr id="19459" name="TextBox 5">
            <a:extLst>
              <a:ext uri="{FF2B5EF4-FFF2-40B4-BE49-F238E27FC236}">
                <a16:creationId xmlns:a16="http://schemas.microsoft.com/office/drawing/2014/main" xmlns="" id="{5516BF46-F54C-42B6-A375-579F616D48EB}"/>
              </a:ext>
            </a:extLst>
          </p:cNvPr>
          <p:cNvSpPr txBox="1">
            <a:spLocks noChangeArrowheads="1"/>
          </p:cNvSpPr>
          <p:nvPr/>
        </p:nvSpPr>
        <p:spPr bwMode="auto">
          <a:xfrm>
            <a:off x="4214813" y="1714500"/>
            <a:ext cx="42862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To lose your standard, or worse, the Eagle, would bring great shame on the soldiers concerned.</a:t>
            </a:r>
            <a:endParaRPr lang="en-US" altLang="en-US" sz="1800">
              <a:latin typeface="Arial" panose="020B0604020202020204" pitchFamily="34" charset="0"/>
            </a:endParaRPr>
          </a:p>
        </p:txBody>
      </p:sp>
      <p:pic>
        <p:nvPicPr>
          <p:cNvPr id="19460" name="Picture 9" descr="http://s1.hubimg.com/u/2580116_f260.jpg">
            <a:extLst>
              <a:ext uri="{FF2B5EF4-FFF2-40B4-BE49-F238E27FC236}">
                <a16:creationId xmlns:a16="http://schemas.microsoft.com/office/drawing/2014/main" xmlns="" id="{5663DEA2-9610-45D4-B8F8-C6DEACC2BF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00" y="2857500"/>
            <a:ext cx="2476500"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Box 7">
            <a:extLst>
              <a:ext uri="{FF2B5EF4-FFF2-40B4-BE49-F238E27FC236}">
                <a16:creationId xmlns:a16="http://schemas.microsoft.com/office/drawing/2014/main" xmlns="" id="{CEFB6FC1-17A1-4B1C-98C2-0A531FCAE4BE}"/>
              </a:ext>
            </a:extLst>
          </p:cNvPr>
          <p:cNvSpPr txBox="1">
            <a:spLocks noChangeArrowheads="1"/>
          </p:cNvSpPr>
          <p:nvPr/>
        </p:nvSpPr>
        <p:spPr bwMode="auto">
          <a:xfrm>
            <a:off x="4357688" y="5643563"/>
            <a:ext cx="43576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This is why a trusted, experienced soldier was given the role of </a:t>
            </a:r>
            <a:r>
              <a:rPr lang="en-GB" altLang="en-US" sz="1800" b="1">
                <a:latin typeface="Arial" panose="020B0604020202020204" pitchFamily="34" charset="0"/>
              </a:rPr>
              <a:t>standard-bearer.</a:t>
            </a:r>
            <a:endParaRPr lang="en-US" altLang="en-US" sz="1800" b="1">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a:extLst>
              <a:ext uri="{FF2B5EF4-FFF2-40B4-BE49-F238E27FC236}">
                <a16:creationId xmlns:a16="http://schemas.microsoft.com/office/drawing/2014/main" xmlns="" id="{A74237E9-1C7A-724D-90A3-53BF87E305A2}"/>
              </a:ext>
            </a:extLst>
          </p:cNvPr>
          <p:cNvSpPr>
            <a:spLocks noGrp="1" noChangeArrowheads="1"/>
          </p:cNvSpPr>
          <p:nvPr>
            <p:ph type="title"/>
          </p:nvPr>
        </p:nvSpPr>
        <p:spPr/>
        <p:txBody>
          <a:bodyPr rtlCol="0">
            <a:normAutofit fontScale="90000"/>
          </a:bodyPr>
          <a:lstStyle/>
          <a:p>
            <a:pPr eaLnBrk="1" fontAlgn="auto" hangingPunct="1">
              <a:spcAft>
                <a:spcPts val="0"/>
              </a:spcAft>
              <a:defRPr/>
            </a:pPr>
            <a:r>
              <a:rPr lang="en-GB" sz="3600" dirty="0"/>
              <a:t/>
            </a:r>
            <a:br>
              <a:rPr lang="en-GB" sz="3600" dirty="0"/>
            </a:br>
            <a:r>
              <a:rPr lang="en-GB" sz="4900" dirty="0"/>
              <a:t>How did you become a legionary?</a:t>
            </a:r>
            <a:endParaRPr lang="en-US" sz="4900" dirty="0"/>
          </a:p>
        </p:txBody>
      </p:sp>
      <p:sp>
        <p:nvSpPr>
          <p:cNvPr id="5" name="Content Placeholder 4">
            <a:extLst>
              <a:ext uri="{FF2B5EF4-FFF2-40B4-BE49-F238E27FC236}">
                <a16:creationId xmlns:a16="http://schemas.microsoft.com/office/drawing/2014/main" xmlns="" id="{61C0CB9D-F1B0-8D48-B0EA-40E0F7FCAD40}"/>
              </a:ext>
            </a:extLst>
          </p:cNvPr>
          <p:cNvSpPr>
            <a:spLocks noGrp="1"/>
          </p:cNvSpPr>
          <p:nvPr>
            <p:ph idx="1"/>
          </p:nvPr>
        </p:nvSpPr>
        <p:spPr>
          <a:xfrm>
            <a:off x="428625" y="1785938"/>
            <a:ext cx="5929313" cy="4857750"/>
          </a:xfrm>
        </p:spPr>
        <p:txBody>
          <a:bodyPr rtlCol="0">
            <a:normAutofit fontScale="55000" lnSpcReduction="20000"/>
          </a:bodyPr>
          <a:lstStyle/>
          <a:p>
            <a:pPr eaLnBrk="1" fontAlgn="auto" hangingPunct="1">
              <a:spcAft>
                <a:spcPts val="0"/>
              </a:spcAft>
              <a:defRPr/>
            </a:pPr>
            <a:r>
              <a:rPr lang="en-GB" sz="4400" dirty="0"/>
              <a:t>The </a:t>
            </a:r>
            <a:r>
              <a:rPr lang="en-GB" sz="4400" b="1" dirty="0"/>
              <a:t>legions</a:t>
            </a:r>
            <a:r>
              <a:rPr lang="en-GB" sz="4400" dirty="0"/>
              <a:t> were made up of </a:t>
            </a:r>
            <a:r>
              <a:rPr lang="en-GB" sz="4400" b="1" dirty="0"/>
              <a:t>male Roman citizens</a:t>
            </a:r>
            <a:r>
              <a:rPr lang="en-GB" sz="4400" dirty="0"/>
              <a:t>. </a:t>
            </a:r>
          </a:p>
          <a:p>
            <a:pPr eaLnBrk="1" fontAlgn="auto" hangingPunct="1">
              <a:spcAft>
                <a:spcPts val="0"/>
              </a:spcAft>
              <a:defRPr/>
            </a:pPr>
            <a:r>
              <a:rPr lang="en-GB" sz="4400" dirty="0"/>
              <a:t>To join the army you had to be </a:t>
            </a:r>
            <a:r>
              <a:rPr lang="en-GB" sz="4400" b="1" dirty="0"/>
              <a:t>recommended</a:t>
            </a:r>
            <a:r>
              <a:rPr lang="en-GB" sz="4400" dirty="0"/>
              <a:t> by someone in the army, </a:t>
            </a:r>
            <a:r>
              <a:rPr lang="en-GB" sz="4400" b="1" dirty="0"/>
              <a:t>physically fit </a:t>
            </a:r>
            <a:r>
              <a:rPr lang="en-GB" sz="4400" dirty="0"/>
              <a:t>and of </a:t>
            </a:r>
            <a:r>
              <a:rPr lang="en-GB" sz="4400" b="1" dirty="0"/>
              <a:t>good character. </a:t>
            </a:r>
          </a:p>
          <a:p>
            <a:pPr eaLnBrk="1" fontAlgn="auto" hangingPunct="1">
              <a:spcAft>
                <a:spcPts val="0"/>
              </a:spcAft>
              <a:defRPr/>
            </a:pPr>
            <a:r>
              <a:rPr lang="en-GB" sz="4400" dirty="0"/>
              <a:t>Recruits had to be </a:t>
            </a:r>
            <a:r>
              <a:rPr lang="en-GB" sz="4400" b="1" dirty="0"/>
              <a:t>at least 20 years old</a:t>
            </a:r>
            <a:r>
              <a:rPr lang="en-GB" sz="4400" dirty="0"/>
              <a:t>.</a:t>
            </a:r>
          </a:p>
          <a:p>
            <a:pPr eaLnBrk="1" fontAlgn="auto" hangingPunct="1">
              <a:spcAft>
                <a:spcPts val="0"/>
              </a:spcAft>
              <a:defRPr/>
            </a:pPr>
            <a:r>
              <a:rPr lang="en-GB" sz="4400" dirty="0"/>
              <a:t>They </a:t>
            </a:r>
            <a:r>
              <a:rPr lang="en-GB" sz="4400" b="1" dirty="0"/>
              <a:t>joined for 25 years</a:t>
            </a:r>
            <a:r>
              <a:rPr lang="en-GB" sz="4400" dirty="0"/>
              <a:t>.</a:t>
            </a:r>
          </a:p>
          <a:p>
            <a:pPr eaLnBrk="1" fontAlgn="auto" hangingPunct="1">
              <a:spcAft>
                <a:spcPts val="0"/>
              </a:spcAft>
              <a:defRPr/>
            </a:pPr>
            <a:r>
              <a:rPr lang="en-GB" sz="4400" dirty="0"/>
              <a:t>They were </a:t>
            </a:r>
            <a:r>
              <a:rPr lang="en-GB" sz="4400" b="1" dirty="0"/>
              <a:t>not allowed to marry</a:t>
            </a:r>
            <a:r>
              <a:rPr lang="en-GB" sz="4400" dirty="0"/>
              <a:t> whilst in the army.</a:t>
            </a:r>
          </a:p>
          <a:p>
            <a:pPr eaLnBrk="1" fontAlgn="auto" hangingPunct="1">
              <a:spcAft>
                <a:spcPts val="0"/>
              </a:spcAft>
              <a:defRPr/>
            </a:pPr>
            <a:r>
              <a:rPr lang="en-GB" sz="4400" dirty="0"/>
              <a:t>When they retired they were </a:t>
            </a:r>
            <a:r>
              <a:rPr lang="en-GB" sz="4400" b="1" dirty="0"/>
              <a:t>given money (three gold coins) and land to farm.</a:t>
            </a:r>
          </a:p>
          <a:p>
            <a:pPr marL="0" indent="0" eaLnBrk="1" fontAlgn="auto" hangingPunct="1">
              <a:spcAft>
                <a:spcPts val="0"/>
              </a:spcAft>
              <a:buFont typeface="Arial" panose="020B0604020202020204" pitchFamily="34" charset="0"/>
              <a:buNone/>
              <a:defRPr/>
            </a:pPr>
            <a:endParaRPr lang="en-GB" sz="4400" b="1" dirty="0"/>
          </a:p>
        </p:txBody>
      </p:sp>
      <p:pic>
        <p:nvPicPr>
          <p:cNvPr id="20483" name="Picture 6" descr="http://www.romanarmy.net/images/Pages/articles/manica1.jpg">
            <a:extLst>
              <a:ext uri="{FF2B5EF4-FFF2-40B4-BE49-F238E27FC236}">
                <a16:creationId xmlns:a16="http://schemas.microsoft.com/office/drawing/2014/main" xmlns="" id="{4ADB522B-2BAC-49B3-A188-22AA3A0A87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75" y="1571625"/>
            <a:ext cx="2495550"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204651-E109-4741-AEB2-DF7CA2091101}"/>
              </a:ext>
            </a:extLst>
          </p:cNvPr>
          <p:cNvSpPr>
            <a:spLocks noGrp="1"/>
          </p:cNvSpPr>
          <p:nvPr>
            <p:ph type="title"/>
          </p:nvPr>
        </p:nvSpPr>
        <p:spPr/>
        <p:txBody>
          <a:bodyPr rtlCol="0">
            <a:normAutofit fontScale="90000"/>
          </a:bodyPr>
          <a:lstStyle/>
          <a:p>
            <a:pPr eaLnBrk="1" fontAlgn="auto" hangingPunct="1">
              <a:spcAft>
                <a:spcPts val="0"/>
              </a:spcAft>
              <a:defRPr/>
            </a:pPr>
            <a:r>
              <a:rPr lang="en-GB" dirty="0"/>
              <a:t>What if you weren’t a Roman citizen?</a:t>
            </a:r>
            <a:endParaRPr lang="en-US" dirty="0"/>
          </a:p>
        </p:txBody>
      </p:sp>
      <p:sp>
        <p:nvSpPr>
          <p:cNvPr id="3" name="Content Placeholder 2">
            <a:extLst>
              <a:ext uri="{FF2B5EF4-FFF2-40B4-BE49-F238E27FC236}">
                <a16:creationId xmlns:a16="http://schemas.microsoft.com/office/drawing/2014/main" xmlns="" id="{EB1AF72B-3A8D-5F4E-9FC3-9790C34A8871}"/>
              </a:ext>
            </a:extLst>
          </p:cNvPr>
          <p:cNvSpPr>
            <a:spLocks noGrp="1"/>
          </p:cNvSpPr>
          <p:nvPr>
            <p:ph idx="1"/>
          </p:nvPr>
        </p:nvSpPr>
        <p:spPr>
          <a:xfrm>
            <a:off x="428625" y="1571625"/>
            <a:ext cx="4071938" cy="4525963"/>
          </a:xfrm>
        </p:spPr>
        <p:txBody>
          <a:bodyPr rtlCol="0">
            <a:normAutofit fontScale="77500" lnSpcReduction="20000"/>
          </a:bodyPr>
          <a:lstStyle/>
          <a:p>
            <a:pPr eaLnBrk="1" fontAlgn="auto" hangingPunct="1">
              <a:spcAft>
                <a:spcPts val="0"/>
              </a:spcAft>
              <a:defRPr/>
            </a:pPr>
            <a:r>
              <a:rPr lang="en-GB" dirty="0"/>
              <a:t>If you were not a citizen of the Roman Empire, but wanted to join the army, you could do so as an </a:t>
            </a:r>
            <a:r>
              <a:rPr lang="en-GB" b="1" dirty="0" err="1"/>
              <a:t>auxilliary</a:t>
            </a:r>
            <a:r>
              <a:rPr lang="en-GB" dirty="0"/>
              <a:t>. They were made citizens when they retired.</a:t>
            </a:r>
          </a:p>
          <a:p>
            <a:pPr eaLnBrk="1" fontAlgn="auto" hangingPunct="1">
              <a:spcAft>
                <a:spcPts val="0"/>
              </a:spcAft>
              <a:defRPr/>
            </a:pPr>
            <a:endParaRPr lang="en-GB" dirty="0"/>
          </a:p>
          <a:p>
            <a:pPr eaLnBrk="1" fontAlgn="auto" hangingPunct="1">
              <a:spcAft>
                <a:spcPts val="0"/>
              </a:spcAft>
              <a:defRPr/>
            </a:pPr>
            <a:r>
              <a:rPr lang="en-GB" dirty="0"/>
              <a:t>This picture shows a citizenship document giving Roman citizenship to a soldier named </a:t>
            </a:r>
            <a:r>
              <a:rPr lang="en-GB" dirty="0" err="1"/>
              <a:t>Gemellus</a:t>
            </a:r>
            <a:r>
              <a:rPr lang="en-GB" dirty="0"/>
              <a:t>.</a:t>
            </a:r>
            <a:endParaRPr lang="en-US" dirty="0"/>
          </a:p>
        </p:txBody>
      </p:sp>
      <p:pic>
        <p:nvPicPr>
          <p:cNvPr id="21507" name="Picture 2" descr="http://downloads.bbc.co.uk/rmhttp/schools/primaryhistory/images/romans/the_roman_army/r_doc_gemellus.jpg">
            <a:extLst>
              <a:ext uri="{FF2B5EF4-FFF2-40B4-BE49-F238E27FC236}">
                <a16:creationId xmlns:a16="http://schemas.microsoft.com/office/drawing/2014/main" xmlns="" id="{2EA12AB8-2F9D-480D-93F0-809CBD4A00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1500188"/>
            <a:ext cx="4297362"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descr="http://getasword.com/blog/wp-content/uploads/2010/06/Roman-Legionary.jpg">
            <a:extLst>
              <a:ext uri="{FF2B5EF4-FFF2-40B4-BE49-F238E27FC236}">
                <a16:creationId xmlns:a16="http://schemas.microsoft.com/office/drawing/2014/main" xmlns="" id="{32A21F85-22FF-4966-ABA2-7885ED32EF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3250" y="479425"/>
            <a:ext cx="4857750" cy="637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0" name="TextBox 5">
            <a:extLst>
              <a:ext uri="{FF2B5EF4-FFF2-40B4-BE49-F238E27FC236}">
                <a16:creationId xmlns:a16="http://schemas.microsoft.com/office/drawing/2014/main" xmlns="" id="{3CE8C646-CB5E-4982-840F-CF3B16139FB1}"/>
              </a:ext>
            </a:extLst>
          </p:cNvPr>
          <p:cNvSpPr txBox="1">
            <a:spLocks noChangeArrowheads="1"/>
          </p:cNvSpPr>
          <p:nvPr/>
        </p:nvSpPr>
        <p:spPr bwMode="auto">
          <a:xfrm>
            <a:off x="214313" y="428625"/>
            <a:ext cx="28575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What makes the legionary’s uniform and equipment so effective for a man about to go into battle?</a:t>
            </a:r>
            <a:endParaRPr lang="en-US" altLang="en-US" sz="1800">
              <a:latin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xmlns="" id="{7F548441-80C9-3749-8B19-939AE50F8CC0}"/>
              </a:ext>
            </a:extLst>
          </p:cNvPr>
          <p:cNvSpPr>
            <a:spLocks noGrp="1"/>
          </p:cNvSpPr>
          <p:nvPr>
            <p:ph type="title"/>
          </p:nvPr>
        </p:nvSpPr>
        <p:spPr>
          <a:xfrm>
            <a:off x="395288" y="0"/>
            <a:ext cx="8229600" cy="1143000"/>
          </a:xfrm>
        </p:spPr>
        <p:txBody>
          <a:bodyPr rtlCol="0">
            <a:normAutofit fontScale="90000"/>
          </a:bodyPr>
          <a:lstStyle/>
          <a:p>
            <a:pPr eaLnBrk="1" fontAlgn="auto" hangingPunct="1">
              <a:spcAft>
                <a:spcPts val="0"/>
              </a:spcAft>
              <a:defRPr/>
            </a:pPr>
            <a:r>
              <a:rPr lang="en-GB" u="sng" dirty="0">
                <a:solidFill>
                  <a:srgbClr val="FF0000"/>
                </a:solidFill>
              </a:rPr>
              <a:t>Fighting Techniques: </a:t>
            </a:r>
            <a:r>
              <a:rPr lang="en-US" u="sng" dirty="0">
                <a:solidFill>
                  <a:srgbClr val="FF0000"/>
                </a:solidFill>
              </a:rPr>
              <a:t>The Repel-Cavalry</a:t>
            </a:r>
            <a:endParaRPr lang="en-GB" dirty="0">
              <a:solidFill>
                <a:srgbClr val="FF0000"/>
              </a:solidFill>
            </a:endParaRPr>
          </a:p>
        </p:txBody>
      </p:sp>
      <p:sp>
        <p:nvSpPr>
          <p:cNvPr id="3" name="Content Placeholder 2">
            <a:extLst>
              <a:ext uri="{FF2B5EF4-FFF2-40B4-BE49-F238E27FC236}">
                <a16:creationId xmlns:a16="http://schemas.microsoft.com/office/drawing/2014/main" xmlns="" id="{E3C23218-8C5C-EF4C-B8F0-2EB3F45F089B}"/>
              </a:ext>
            </a:extLst>
          </p:cNvPr>
          <p:cNvSpPr>
            <a:spLocks noGrp="1"/>
          </p:cNvSpPr>
          <p:nvPr>
            <p:ph idx="1"/>
          </p:nvPr>
        </p:nvSpPr>
        <p:spPr>
          <a:xfrm>
            <a:off x="179388" y="1196975"/>
            <a:ext cx="5761037" cy="5661025"/>
          </a:xfrm>
        </p:spPr>
        <p:txBody>
          <a:bodyPr rtlCol="0">
            <a:normAutofit fontScale="70000" lnSpcReduction="20000"/>
          </a:bodyPr>
          <a:lstStyle/>
          <a:p>
            <a:pPr eaLnBrk="1" fontAlgn="auto" hangingPunct="1">
              <a:spcAft>
                <a:spcPts val="0"/>
              </a:spcAft>
              <a:buFont typeface="Arial" panose="020B0604020202020204" pitchFamily="34" charset="0"/>
              <a:buNone/>
              <a:defRPr/>
            </a:pPr>
            <a:r>
              <a:rPr lang="en-US" sz="3400" u="sng" dirty="0">
                <a:solidFill>
                  <a:srgbClr val="FF0000"/>
                </a:solidFill>
              </a:rPr>
              <a:t>Type:</a:t>
            </a:r>
            <a:r>
              <a:rPr lang="en-US" sz="3400" dirty="0">
                <a:solidFill>
                  <a:srgbClr val="FF0000"/>
                </a:solidFill>
              </a:rPr>
              <a:t> </a:t>
            </a:r>
            <a:r>
              <a:rPr lang="en-US" sz="3400" dirty="0"/>
              <a:t>DEFENSIVE</a:t>
            </a:r>
          </a:p>
          <a:p>
            <a:pPr eaLnBrk="1" fontAlgn="auto" hangingPunct="1">
              <a:spcAft>
                <a:spcPts val="0"/>
              </a:spcAft>
              <a:buFont typeface="Arial" panose="020B0604020202020204" pitchFamily="34" charset="0"/>
              <a:buNone/>
              <a:defRPr/>
            </a:pPr>
            <a:r>
              <a:rPr lang="en-US" sz="3400" u="sng" dirty="0">
                <a:solidFill>
                  <a:srgbClr val="FF0000"/>
                </a:solidFill>
              </a:rPr>
              <a:t>When used: </a:t>
            </a:r>
          </a:p>
          <a:p>
            <a:pPr eaLnBrk="1" fontAlgn="auto" hangingPunct="1">
              <a:spcAft>
                <a:spcPts val="0"/>
              </a:spcAft>
              <a:buFontTx/>
              <a:buChar char="-"/>
              <a:defRPr/>
            </a:pPr>
            <a:r>
              <a:rPr lang="en-US" sz="3400" dirty="0"/>
              <a:t>To combat a cavalry charge.</a:t>
            </a:r>
          </a:p>
          <a:p>
            <a:pPr eaLnBrk="1" fontAlgn="auto" hangingPunct="1">
              <a:spcAft>
                <a:spcPts val="0"/>
              </a:spcAft>
              <a:buFont typeface="Arial" panose="020B0604020202020204" pitchFamily="34" charset="0"/>
              <a:buNone/>
              <a:defRPr/>
            </a:pPr>
            <a:r>
              <a:rPr lang="en-US" sz="3400" u="sng" dirty="0">
                <a:solidFill>
                  <a:srgbClr val="FF0000"/>
                </a:solidFill>
              </a:rPr>
              <a:t>How it works:</a:t>
            </a:r>
          </a:p>
          <a:p>
            <a:pPr eaLnBrk="1" fontAlgn="auto" hangingPunct="1">
              <a:spcAft>
                <a:spcPts val="0"/>
              </a:spcAft>
              <a:buFont typeface="Arial" panose="020B0604020202020204" pitchFamily="34" charset="0"/>
              <a:buNone/>
              <a:defRPr/>
            </a:pPr>
            <a:r>
              <a:rPr lang="en-US" sz="3400" dirty="0"/>
              <a:t>-    The soldiers form a line, with the men at the front crouching down with their shields in front of them and their spears stick out of the gaps. The men behind put their shields over the top of the men in front, and have their spears ready to throw.</a:t>
            </a:r>
          </a:p>
          <a:p>
            <a:pPr eaLnBrk="1" fontAlgn="auto" hangingPunct="1">
              <a:spcAft>
                <a:spcPts val="0"/>
              </a:spcAft>
              <a:buFontTx/>
              <a:buChar char="-"/>
              <a:defRPr/>
            </a:pPr>
            <a:r>
              <a:rPr lang="en-US" sz="3400" dirty="0"/>
              <a:t>The spears would stop horses from running at the soldiers, often causing them to retreat. Those retreating would then knock into the cavalry behind them, causing a domino effect and making themselves easy targets for archers.</a:t>
            </a:r>
          </a:p>
          <a:p>
            <a:pPr eaLnBrk="1" fontAlgn="auto" hangingPunct="1">
              <a:spcAft>
                <a:spcPts val="0"/>
              </a:spcAft>
              <a:buFontTx/>
              <a:buChar char="-"/>
              <a:defRPr/>
            </a:pPr>
            <a:endParaRPr lang="en-GB" dirty="0">
              <a:solidFill>
                <a:srgbClr val="FFC000"/>
              </a:solidFill>
            </a:endParaRPr>
          </a:p>
          <a:p>
            <a:pPr eaLnBrk="1" fontAlgn="auto" hangingPunct="1">
              <a:spcAft>
                <a:spcPts val="0"/>
              </a:spcAft>
              <a:defRPr/>
            </a:pPr>
            <a:endParaRPr lang="en-GB" dirty="0"/>
          </a:p>
        </p:txBody>
      </p:sp>
      <p:pic>
        <p:nvPicPr>
          <p:cNvPr id="23555" name="Picture 2" descr="repel-cavalry-01">
            <a:extLst>
              <a:ext uri="{FF2B5EF4-FFF2-40B4-BE49-F238E27FC236}">
                <a16:creationId xmlns:a16="http://schemas.microsoft.com/office/drawing/2014/main" xmlns="" id="{4F5F256B-9ACD-4349-B861-B8E523AE38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773238"/>
            <a:ext cx="2982913"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E42A79-366A-294D-B8CB-E4A896B56429}"/>
              </a:ext>
            </a:extLst>
          </p:cNvPr>
          <p:cNvSpPr>
            <a:spLocks noGrp="1"/>
          </p:cNvSpPr>
          <p:nvPr>
            <p:ph type="title"/>
          </p:nvPr>
        </p:nvSpPr>
        <p:spPr>
          <a:xfrm>
            <a:off x="395288" y="0"/>
            <a:ext cx="8229600" cy="1143000"/>
          </a:xfrm>
        </p:spPr>
        <p:txBody>
          <a:bodyPr rtlCol="0">
            <a:normAutofit fontScale="90000"/>
          </a:bodyPr>
          <a:lstStyle/>
          <a:p>
            <a:pPr eaLnBrk="1" fontAlgn="auto" hangingPunct="1">
              <a:spcAft>
                <a:spcPts val="0"/>
              </a:spcAft>
              <a:defRPr/>
            </a:pPr>
            <a:r>
              <a:rPr lang="en-US" b="1" dirty="0"/>
              <a:t> </a:t>
            </a:r>
            <a:r>
              <a:rPr lang="en-GB" dirty="0"/>
              <a:t/>
            </a:r>
            <a:br>
              <a:rPr lang="en-GB" dirty="0"/>
            </a:br>
            <a:r>
              <a:rPr lang="en-GB" u="sng" dirty="0">
                <a:solidFill>
                  <a:srgbClr val="FF0000"/>
                </a:solidFill>
              </a:rPr>
              <a:t> Fighting Techniques: </a:t>
            </a:r>
            <a:r>
              <a:rPr lang="en-US" u="sng" dirty="0">
                <a:solidFill>
                  <a:srgbClr val="FF0000"/>
                </a:solidFill>
              </a:rPr>
              <a:t>The Wedge</a:t>
            </a:r>
            <a:r>
              <a:rPr lang="en-GB" dirty="0"/>
              <a:t/>
            </a:r>
            <a:br>
              <a:rPr lang="en-GB" dirty="0"/>
            </a:br>
            <a:endParaRPr lang="en-GB" dirty="0"/>
          </a:p>
        </p:txBody>
      </p:sp>
      <p:sp>
        <p:nvSpPr>
          <p:cNvPr id="3" name="Content Placeholder 2">
            <a:extLst>
              <a:ext uri="{FF2B5EF4-FFF2-40B4-BE49-F238E27FC236}">
                <a16:creationId xmlns:a16="http://schemas.microsoft.com/office/drawing/2014/main" xmlns="" id="{A30189B5-F961-CE46-A712-A5568270C466}"/>
              </a:ext>
            </a:extLst>
          </p:cNvPr>
          <p:cNvSpPr>
            <a:spLocks noGrp="1"/>
          </p:cNvSpPr>
          <p:nvPr>
            <p:ph idx="1"/>
          </p:nvPr>
        </p:nvSpPr>
        <p:spPr>
          <a:xfrm>
            <a:off x="250825" y="2725738"/>
            <a:ext cx="8229600" cy="4132262"/>
          </a:xfrm>
        </p:spPr>
        <p:txBody>
          <a:bodyPr rtlCol="0">
            <a:normAutofit fontScale="77500" lnSpcReduction="20000"/>
          </a:bodyPr>
          <a:lstStyle/>
          <a:p>
            <a:pPr eaLnBrk="1" fontAlgn="auto" hangingPunct="1">
              <a:spcAft>
                <a:spcPts val="0"/>
              </a:spcAft>
              <a:buFont typeface="Arial" panose="020B0604020202020204" pitchFamily="34" charset="0"/>
              <a:buNone/>
              <a:defRPr/>
            </a:pPr>
            <a:r>
              <a:rPr lang="en-US" u="sng" dirty="0">
                <a:solidFill>
                  <a:srgbClr val="FF0000"/>
                </a:solidFill>
              </a:rPr>
              <a:t>Type:</a:t>
            </a:r>
            <a:r>
              <a:rPr lang="en-US" dirty="0">
                <a:solidFill>
                  <a:srgbClr val="FF0000"/>
                </a:solidFill>
              </a:rPr>
              <a:t> </a:t>
            </a:r>
            <a:r>
              <a:rPr lang="en-US" dirty="0"/>
              <a:t>ATTACKING</a:t>
            </a:r>
          </a:p>
          <a:p>
            <a:pPr eaLnBrk="1" fontAlgn="auto" hangingPunct="1">
              <a:spcAft>
                <a:spcPts val="0"/>
              </a:spcAft>
              <a:buFont typeface="Arial" panose="020B0604020202020204" pitchFamily="34" charset="0"/>
              <a:buNone/>
              <a:defRPr/>
            </a:pPr>
            <a:r>
              <a:rPr lang="en-US" u="sng" dirty="0">
                <a:solidFill>
                  <a:srgbClr val="FF0000"/>
                </a:solidFill>
              </a:rPr>
              <a:t>When used: </a:t>
            </a:r>
          </a:p>
          <a:p>
            <a:pPr eaLnBrk="1" fontAlgn="auto" hangingPunct="1">
              <a:spcAft>
                <a:spcPts val="0"/>
              </a:spcAft>
              <a:buFontTx/>
              <a:buChar char="-"/>
              <a:defRPr/>
            </a:pPr>
            <a:r>
              <a:rPr lang="en-US" dirty="0"/>
              <a:t>Used aggressively to divide the enemy. </a:t>
            </a:r>
          </a:p>
          <a:p>
            <a:pPr eaLnBrk="1" fontAlgn="auto" hangingPunct="1">
              <a:spcAft>
                <a:spcPts val="0"/>
              </a:spcAft>
              <a:buFont typeface="Arial" panose="020B0604020202020204" pitchFamily="34" charset="0"/>
              <a:buNone/>
              <a:defRPr/>
            </a:pPr>
            <a:r>
              <a:rPr lang="en-US" u="sng" dirty="0">
                <a:solidFill>
                  <a:srgbClr val="FF0000"/>
                </a:solidFill>
              </a:rPr>
              <a:t>How it works:</a:t>
            </a:r>
            <a:r>
              <a:rPr lang="en-GB" u="sng" dirty="0">
                <a:solidFill>
                  <a:srgbClr val="FF0000"/>
                </a:solidFill>
              </a:rPr>
              <a:t> </a:t>
            </a:r>
          </a:p>
          <a:p>
            <a:pPr eaLnBrk="1" fontAlgn="auto" hangingPunct="1">
              <a:spcAft>
                <a:spcPts val="0"/>
              </a:spcAft>
              <a:buFontTx/>
              <a:buChar char="-"/>
              <a:defRPr/>
            </a:pPr>
            <a:r>
              <a:rPr lang="en-US" dirty="0"/>
              <a:t>The centurion is at the front of the ‘V’ and the legionaries form the sides of the ‘V’ . They have to stay close together to stop the enemy from breaking the line. </a:t>
            </a:r>
          </a:p>
          <a:p>
            <a:pPr eaLnBrk="1" fontAlgn="auto" hangingPunct="1">
              <a:spcAft>
                <a:spcPts val="0"/>
              </a:spcAft>
              <a:buFontTx/>
              <a:buChar char="-"/>
              <a:defRPr/>
            </a:pPr>
            <a:r>
              <a:rPr lang="en-US" dirty="0"/>
              <a:t>As the wedge advances, more soldiers join on at the ends to  divide the enemy even further.</a:t>
            </a:r>
          </a:p>
          <a:p>
            <a:pPr eaLnBrk="1" fontAlgn="auto" hangingPunct="1">
              <a:spcAft>
                <a:spcPts val="0"/>
              </a:spcAft>
              <a:buFontTx/>
              <a:buChar char="-"/>
              <a:defRPr/>
            </a:pPr>
            <a:r>
              <a:rPr lang="en-US" dirty="0"/>
              <a:t>Breaking the enemy formation was key to winning on the Roman battlefield!</a:t>
            </a:r>
            <a:endParaRPr lang="en-GB" dirty="0"/>
          </a:p>
          <a:p>
            <a:pPr eaLnBrk="1" fontAlgn="auto" hangingPunct="1">
              <a:spcAft>
                <a:spcPts val="0"/>
              </a:spcAft>
              <a:defRPr/>
            </a:pPr>
            <a:endParaRPr lang="en-GB" dirty="0"/>
          </a:p>
        </p:txBody>
      </p:sp>
      <p:pic>
        <p:nvPicPr>
          <p:cNvPr id="24579" name="Picture 2" descr="wedgesm">
            <a:extLst>
              <a:ext uri="{FF2B5EF4-FFF2-40B4-BE49-F238E27FC236}">
                <a16:creationId xmlns:a16="http://schemas.microsoft.com/office/drawing/2014/main" xmlns="" id="{4B8332F4-1C21-401E-A8C8-0B2AA3AC03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908050"/>
            <a:ext cx="5903913"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a:extLst>
              <a:ext uri="{FF2B5EF4-FFF2-40B4-BE49-F238E27FC236}">
                <a16:creationId xmlns:a16="http://schemas.microsoft.com/office/drawing/2014/main" xmlns="" id="{6CFC0DCC-4AB6-4740-BD65-08E3198B2B3E}"/>
              </a:ext>
            </a:extLst>
          </p:cNvPr>
          <p:cNvSpPr>
            <a:spLocks noGrp="1"/>
          </p:cNvSpPr>
          <p:nvPr>
            <p:ph type="title"/>
          </p:nvPr>
        </p:nvSpPr>
        <p:spPr/>
        <p:txBody>
          <a:bodyPr/>
          <a:lstStyle/>
          <a:p>
            <a:pPr eaLnBrk="1" hangingPunct="1"/>
            <a:r>
              <a:rPr lang="en-GB" altLang="en-US" u="sng">
                <a:solidFill>
                  <a:srgbClr val="FF0000"/>
                </a:solidFill>
              </a:rPr>
              <a:t>Fighting Techniques: </a:t>
            </a:r>
            <a:r>
              <a:rPr lang="en-US" altLang="en-US" u="sng">
                <a:solidFill>
                  <a:srgbClr val="FF0000"/>
                </a:solidFill>
              </a:rPr>
              <a:t>The Tortoise</a:t>
            </a:r>
            <a:endParaRPr lang="en-GB" altLang="en-US">
              <a:solidFill>
                <a:srgbClr val="FF0000"/>
              </a:solidFill>
            </a:endParaRPr>
          </a:p>
        </p:txBody>
      </p:sp>
      <p:sp>
        <p:nvSpPr>
          <p:cNvPr id="3" name="Content Placeholder 2">
            <a:extLst>
              <a:ext uri="{FF2B5EF4-FFF2-40B4-BE49-F238E27FC236}">
                <a16:creationId xmlns:a16="http://schemas.microsoft.com/office/drawing/2014/main" xmlns="" id="{C6F15334-2565-9643-BA63-7D6573BA9D27}"/>
              </a:ext>
            </a:extLst>
          </p:cNvPr>
          <p:cNvSpPr>
            <a:spLocks noGrp="1"/>
          </p:cNvSpPr>
          <p:nvPr>
            <p:ph idx="1"/>
          </p:nvPr>
        </p:nvSpPr>
        <p:spPr>
          <a:xfrm>
            <a:off x="323850" y="1125538"/>
            <a:ext cx="5111750" cy="5327650"/>
          </a:xfrm>
        </p:spPr>
        <p:txBody>
          <a:bodyPr rtlCol="0">
            <a:normAutofit fontScale="62500" lnSpcReduction="20000"/>
          </a:bodyPr>
          <a:lstStyle/>
          <a:p>
            <a:pPr eaLnBrk="1" fontAlgn="auto" hangingPunct="1">
              <a:spcAft>
                <a:spcPts val="0"/>
              </a:spcAft>
              <a:buFont typeface="Arial" panose="020B0604020202020204" pitchFamily="34" charset="0"/>
              <a:buNone/>
              <a:defRPr/>
            </a:pPr>
            <a:endParaRPr lang="en-GB" sz="3800" dirty="0">
              <a:solidFill>
                <a:srgbClr val="FFC000"/>
              </a:solidFill>
            </a:endParaRPr>
          </a:p>
          <a:p>
            <a:pPr eaLnBrk="1" fontAlgn="auto" hangingPunct="1">
              <a:spcAft>
                <a:spcPts val="0"/>
              </a:spcAft>
              <a:buFont typeface="Arial" panose="020B0604020202020204" pitchFamily="34" charset="0"/>
              <a:buNone/>
              <a:defRPr/>
            </a:pPr>
            <a:r>
              <a:rPr lang="en-US" sz="3800" u="sng" dirty="0">
                <a:solidFill>
                  <a:srgbClr val="FF0000"/>
                </a:solidFill>
              </a:rPr>
              <a:t>Type:</a:t>
            </a:r>
            <a:r>
              <a:rPr lang="en-US" sz="3800" dirty="0">
                <a:solidFill>
                  <a:srgbClr val="FF0000"/>
                </a:solidFill>
              </a:rPr>
              <a:t> </a:t>
            </a:r>
            <a:r>
              <a:rPr lang="en-US" sz="3800" dirty="0"/>
              <a:t>DEFENSIVE</a:t>
            </a:r>
          </a:p>
          <a:p>
            <a:pPr eaLnBrk="1" fontAlgn="auto" hangingPunct="1">
              <a:spcAft>
                <a:spcPts val="0"/>
              </a:spcAft>
              <a:buFont typeface="Arial" panose="020B0604020202020204" pitchFamily="34" charset="0"/>
              <a:buNone/>
              <a:defRPr/>
            </a:pPr>
            <a:r>
              <a:rPr lang="en-US" sz="3800" u="sng" dirty="0">
                <a:solidFill>
                  <a:srgbClr val="FF0000"/>
                </a:solidFill>
              </a:rPr>
              <a:t>When used: </a:t>
            </a:r>
          </a:p>
          <a:p>
            <a:pPr eaLnBrk="1" fontAlgn="auto" hangingPunct="1">
              <a:spcAft>
                <a:spcPts val="0"/>
              </a:spcAft>
              <a:buFont typeface="Arial" panose="020B0604020202020204" pitchFamily="34" charset="0"/>
              <a:buNone/>
              <a:defRPr/>
            </a:pPr>
            <a:r>
              <a:rPr lang="en-US" sz="3800" dirty="0">
                <a:solidFill>
                  <a:srgbClr val="FFC000"/>
                </a:solidFill>
              </a:rPr>
              <a:t>- </a:t>
            </a:r>
            <a:r>
              <a:rPr lang="en-US" sz="3800" dirty="0"/>
              <a:t>To advance but remain protected from spears, arrows, etc.</a:t>
            </a:r>
          </a:p>
          <a:p>
            <a:pPr eaLnBrk="1" fontAlgn="auto" hangingPunct="1">
              <a:spcAft>
                <a:spcPts val="0"/>
              </a:spcAft>
              <a:buFont typeface="Arial" panose="020B0604020202020204" pitchFamily="34" charset="0"/>
              <a:buNone/>
              <a:defRPr/>
            </a:pPr>
            <a:r>
              <a:rPr lang="en-US" sz="3800" u="sng" dirty="0">
                <a:solidFill>
                  <a:srgbClr val="FF0000"/>
                </a:solidFill>
              </a:rPr>
              <a:t>How it works:</a:t>
            </a:r>
          </a:p>
          <a:p>
            <a:pPr eaLnBrk="1" fontAlgn="auto" hangingPunct="1">
              <a:spcAft>
                <a:spcPts val="0"/>
              </a:spcAft>
              <a:buFontTx/>
              <a:buChar char="-"/>
              <a:defRPr/>
            </a:pPr>
            <a:r>
              <a:rPr lang="en-US" sz="3800" dirty="0"/>
              <a:t>The Tortoise is square. The men at the front hold their shields in front of them. The men at the sides hold their shields to the sides. The men in the middle hold their shields above them. </a:t>
            </a:r>
          </a:p>
          <a:p>
            <a:pPr eaLnBrk="1" fontAlgn="auto" hangingPunct="1">
              <a:spcAft>
                <a:spcPts val="0"/>
              </a:spcAft>
              <a:buFontTx/>
              <a:buChar char="-"/>
              <a:defRPr/>
            </a:pPr>
            <a:r>
              <a:rPr lang="en-US" sz="3800" dirty="0"/>
              <a:t>The men had to move in close formation to ensure that the shields were touching so that no missiles could get in and injure any soldiers.</a:t>
            </a:r>
            <a:endParaRPr lang="en-GB" sz="3800" dirty="0"/>
          </a:p>
          <a:p>
            <a:pPr eaLnBrk="1" fontAlgn="auto" hangingPunct="1">
              <a:spcAft>
                <a:spcPts val="0"/>
              </a:spcAft>
              <a:defRPr/>
            </a:pPr>
            <a:endParaRPr lang="en-GB" dirty="0"/>
          </a:p>
        </p:txBody>
      </p:sp>
      <p:pic>
        <p:nvPicPr>
          <p:cNvPr id="25603" name="Picture 2" descr="tortoise2">
            <a:extLst>
              <a:ext uri="{FF2B5EF4-FFF2-40B4-BE49-F238E27FC236}">
                <a16:creationId xmlns:a16="http://schemas.microsoft.com/office/drawing/2014/main" xmlns="" id="{8DB3618E-5EFA-482E-9022-288D1F3CFC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425" y="1341438"/>
            <a:ext cx="2087563"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3" descr="tortoise-01.jpg - 39167 Bytes">
            <a:extLst>
              <a:ext uri="{FF2B5EF4-FFF2-40B4-BE49-F238E27FC236}">
                <a16:creationId xmlns:a16="http://schemas.microsoft.com/office/drawing/2014/main" xmlns="" id="{EC27F1A5-B0EF-4970-A699-DDA2A129A8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3644900"/>
            <a:ext cx="3024187"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a:extLst>
              <a:ext uri="{FF2B5EF4-FFF2-40B4-BE49-F238E27FC236}">
                <a16:creationId xmlns:a16="http://schemas.microsoft.com/office/drawing/2014/main" xmlns="" id="{1C4285F3-CBA3-477E-A4CD-54E933007B7C}"/>
              </a:ext>
            </a:extLst>
          </p:cNvPr>
          <p:cNvSpPr>
            <a:spLocks noGrp="1"/>
          </p:cNvSpPr>
          <p:nvPr>
            <p:ph type="title"/>
          </p:nvPr>
        </p:nvSpPr>
        <p:spPr>
          <a:xfrm>
            <a:off x="357188" y="357188"/>
            <a:ext cx="8229600" cy="1143000"/>
          </a:xfrm>
        </p:spPr>
        <p:txBody>
          <a:bodyPr/>
          <a:lstStyle/>
          <a:p>
            <a:pPr eaLnBrk="1" hangingPunct="1"/>
            <a:r>
              <a:rPr lang="en-GB" altLang="en-US" u="sng">
                <a:solidFill>
                  <a:srgbClr val="FF0000"/>
                </a:solidFill>
              </a:rPr>
              <a:t>Fighting Techniques: The Orb</a:t>
            </a:r>
          </a:p>
        </p:txBody>
      </p:sp>
      <p:sp>
        <p:nvSpPr>
          <p:cNvPr id="3" name="Content Placeholder 2">
            <a:extLst>
              <a:ext uri="{FF2B5EF4-FFF2-40B4-BE49-F238E27FC236}">
                <a16:creationId xmlns:a16="http://schemas.microsoft.com/office/drawing/2014/main" xmlns="" id="{D7912353-B37E-6540-AC6F-06B559DDC312}"/>
              </a:ext>
            </a:extLst>
          </p:cNvPr>
          <p:cNvSpPr>
            <a:spLocks noGrp="1"/>
          </p:cNvSpPr>
          <p:nvPr>
            <p:ph idx="1"/>
          </p:nvPr>
        </p:nvSpPr>
        <p:spPr>
          <a:xfrm>
            <a:off x="3563938" y="1600200"/>
            <a:ext cx="5122862" cy="4525963"/>
          </a:xfrm>
        </p:spPr>
        <p:txBody>
          <a:bodyPr rtlCol="0">
            <a:normAutofit fontScale="85000" lnSpcReduction="20000"/>
          </a:bodyPr>
          <a:lstStyle/>
          <a:p>
            <a:pPr eaLnBrk="1" fontAlgn="auto" hangingPunct="1">
              <a:spcAft>
                <a:spcPts val="0"/>
              </a:spcAft>
              <a:buFont typeface="Arial" panose="020B0604020202020204" pitchFamily="34" charset="0"/>
              <a:buNone/>
              <a:defRPr/>
            </a:pPr>
            <a:r>
              <a:rPr lang="en-US" u="sng" dirty="0">
                <a:solidFill>
                  <a:srgbClr val="FF0000"/>
                </a:solidFill>
              </a:rPr>
              <a:t>Type:</a:t>
            </a:r>
            <a:r>
              <a:rPr lang="en-US" dirty="0">
                <a:solidFill>
                  <a:srgbClr val="FF0000"/>
                </a:solidFill>
              </a:rPr>
              <a:t> </a:t>
            </a:r>
            <a:r>
              <a:rPr lang="en-US" dirty="0"/>
              <a:t>DEFENSIVE</a:t>
            </a:r>
            <a:endParaRPr lang="en-GB" dirty="0"/>
          </a:p>
          <a:p>
            <a:pPr eaLnBrk="1" fontAlgn="auto" hangingPunct="1">
              <a:spcAft>
                <a:spcPts val="0"/>
              </a:spcAft>
              <a:buFont typeface="Arial" panose="020B0604020202020204" pitchFamily="34" charset="0"/>
              <a:buNone/>
              <a:defRPr/>
            </a:pPr>
            <a:r>
              <a:rPr lang="en-US" u="sng" dirty="0">
                <a:solidFill>
                  <a:srgbClr val="FF0000"/>
                </a:solidFill>
              </a:rPr>
              <a:t>When used: </a:t>
            </a:r>
          </a:p>
          <a:p>
            <a:pPr eaLnBrk="1" fontAlgn="auto" hangingPunct="1">
              <a:spcAft>
                <a:spcPts val="0"/>
              </a:spcAft>
              <a:buFontTx/>
              <a:buChar char="-"/>
              <a:defRPr/>
            </a:pPr>
            <a:r>
              <a:rPr lang="en-US" dirty="0"/>
              <a:t>If part of the army had been split off from the main group or encircled by the enemy.</a:t>
            </a:r>
            <a:endParaRPr lang="en-GB" dirty="0"/>
          </a:p>
          <a:p>
            <a:pPr eaLnBrk="1" fontAlgn="auto" hangingPunct="1">
              <a:spcAft>
                <a:spcPts val="0"/>
              </a:spcAft>
              <a:buFont typeface="Arial" panose="020B0604020202020204" pitchFamily="34" charset="0"/>
              <a:buNone/>
              <a:defRPr/>
            </a:pPr>
            <a:r>
              <a:rPr lang="en-GB" u="sng" dirty="0">
                <a:solidFill>
                  <a:srgbClr val="FF0000"/>
                </a:solidFill>
              </a:rPr>
              <a:t>How it works: </a:t>
            </a:r>
          </a:p>
          <a:p>
            <a:pPr eaLnBrk="1" fontAlgn="auto" hangingPunct="1">
              <a:spcAft>
                <a:spcPts val="0"/>
              </a:spcAft>
              <a:buFontTx/>
              <a:buChar char="-"/>
              <a:defRPr/>
            </a:pPr>
            <a:r>
              <a:rPr lang="en-GB" dirty="0"/>
              <a:t>The legionaries form a circle around the officers and the archers (these were the most important people!) using their shields as protection.</a:t>
            </a:r>
          </a:p>
          <a:p>
            <a:pPr eaLnBrk="1" fontAlgn="auto" hangingPunct="1">
              <a:spcAft>
                <a:spcPts val="0"/>
              </a:spcAft>
              <a:buFontTx/>
              <a:buChar char="-"/>
              <a:defRPr/>
            </a:pPr>
            <a:r>
              <a:rPr lang="en-GB" dirty="0"/>
              <a:t>Seen </a:t>
            </a:r>
            <a:r>
              <a:rPr lang="en-US" dirty="0"/>
              <a:t>as a ‘desperate last stand’.</a:t>
            </a:r>
          </a:p>
          <a:p>
            <a:pPr eaLnBrk="1" fontAlgn="auto" hangingPunct="1">
              <a:spcAft>
                <a:spcPts val="0"/>
              </a:spcAft>
              <a:defRPr/>
            </a:pPr>
            <a:endParaRPr lang="en-GB" dirty="0"/>
          </a:p>
        </p:txBody>
      </p:sp>
      <p:pic>
        <p:nvPicPr>
          <p:cNvPr id="26627" name="Picture 2" descr="orb-02">
            <a:extLst>
              <a:ext uri="{FF2B5EF4-FFF2-40B4-BE49-F238E27FC236}">
                <a16:creationId xmlns:a16="http://schemas.microsoft.com/office/drawing/2014/main" xmlns="" id="{965C0A11-1DF5-476F-A0C4-F40C6D2E69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916113"/>
            <a:ext cx="3200400" cy="396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B3D5F8-2DDD-A74C-BC3A-4CFB7E333FD6}"/>
              </a:ext>
            </a:extLst>
          </p:cNvPr>
          <p:cNvSpPr>
            <a:spLocks noGrp="1"/>
          </p:cNvSpPr>
          <p:nvPr>
            <p:ph type="title"/>
          </p:nvPr>
        </p:nvSpPr>
        <p:spPr/>
        <p:txBody>
          <a:bodyPr rtlCol="0">
            <a:normAutofit fontScale="90000"/>
          </a:bodyPr>
          <a:lstStyle/>
          <a:p>
            <a:pPr eaLnBrk="1" fontAlgn="auto" hangingPunct="1">
              <a:spcAft>
                <a:spcPts val="0"/>
              </a:spcAft>
              <a:defRPr/>
            </a:pPr>
            <a:r>
              <a:rPr lang="en-GB" dirty="0"/>
              <a:t>How did they keep so many men under control?</a:t>
            </a:r>
            <a:endParaRPr lang="en-US" dirty="0"/>
          </a:p>
        </p:txBody>
      </p:sp>
      <p:sp>
        <p:nvSpPr>
          <p:cNvPr id="27650" name="Content Placeholder 2">
            <a:extLst>
              <a:ext uri="{FF2B5EF4-FFF2-40B4-BE49-F238E27FC236}">
                <a16:creationId xmlns:a16="http://schemas.microsoft.com/office/drawing/2014/main" xmlns="" id="{3C89874C-6789-4040-B845-29A1563439F8}"/>
              </a:ext>
            </a:extLst>
          </p:cNvPr>
          <p:cNvSpPr>
            <a:spLocks noGrp="1"/>
          </p:cNvSpPr>
          <p:nvPr>
            <p:ph idx="1"/>
          </p:nvPr>
        </p:nvSpPr>
        <p:spPr/>
        <p:txBody>
          <a:bodyPr/>
          <a:lstStyle/>
          <a:p>
            <a:pPr eaLnBrk="1" hangingPunct="1"/>
            <a:r>
              <a:rPr lang="en-GB" altLang="en-US"/>
              <a:t>As you have seen, the Roman army was huge. How do you think its leaders managed to keep so many people under control?</a:t>
            </a:r>
            <a:endParaRPr lang="en-US" altLang="en-US"/>
          </a:p>
        </p:txBody>
      </p:sp>
      <p:pic>
        <p:nvPicPr>
          <p:cNvPr id="27651" name="Picture 2" descr="C:\Users\u\AppData\Local\Microsoft\Windows\Temporary Internet Files\Content.IE5\UFHBZMH5\MC900441902[1].wmf">
            <a:extLst>
              <a:ext uri="{FF2B5EF4-FFF2-40B4-BE49-F238E27FC236}">
                <a16:creationId xmlns:a16="http://schemas.microsoft.com/office/drawing/2014/main" xmlns="" id="{B59C6383-B0F0-4CE3-86DB-8B7CA2D229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5125" y="4143375"/>
            <a:ext cx="1520825"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4">
            <a:extLst>
              <a:ext uri="{FF2B5EF4-FFF2-40B4-BE49-F238E27FC236}">
                <a16:creationId xmlns:a16="http://schemas.microsoft.com/office/drawing/2014/main" xmlns="" id="{9B0E5231-2185-43A8-B567-14E0526DDC6A}"/>
              </a:ext>
            </a:extLst>
          </p:cNvPr>
          <p:cNvSpPr>
            <a:spLocks noGrp="1"/>
          </p:cNvSpPr>
          <p:nvPr>
            <p:ph type="title"/>
          </p:nvPr>
        </p:nvSpPr>
        <p:spPr/>
        <p:txBody>
          <a:bodyPr/>
          <a:lstStyle/>
          <a:p>
            <a:pPr eaLnBrk="1" hangingPunct="1"/>
            <a:r>
              <a:rPr lang="en-GB" altLang="en-US"/>
              <a:t>Punishments and Rewards</a:t>
            </a:r>
            <a:endParaRPr lang="en-US" altLang="en-US"/>
          </a:p>
        </p:txBody>
      </p:sp>
      <p:sp>
        <p:nvSpPr>
          <p:cNvPr id="6" name="Content Placeholder 5">
            <a:extLst>
              <a:ext uri="{FF2B5EF4-FFF2-40B4-BE49-F238E27FC236}">
                <a16:creationId xmlns:a16="http://schemas.microsoft.com/office/drawing/2014/main" xmlns="" id="{3DE92409-22A4-4F4F-9B62-8D1093E86B56}"/>
              </a:ext>
            </a:extLst>
          </p:cNvPr>
          <p:cNvSpPr>
            <a:spLocks noGrp="1"/>
          </p:cNvSpPr>
          <p:nvPr>
            <p:ph idx="1"/>
          </p:nvPr>
        </p:nvSpPr>
        <p:spPr>
          <a:xfrm>
            <a:off x="457200" y="1600200"/>
            <a:ext cx="6115050" cy="5043488"/>
          </a:xfrm>
        </p:spPr>
        <p:txBody>
          <a:bodyPr rtlCol="0">
            <a:normAutofit fontScale="62500" lnSpcReduction="20000"/>
          </a:bodyPr>
          <a:lstStyle/>
          <a:p>
            <a:pPr eaLnBrk="1" fontAlgn="auto" hangingPunct="1">
              <a:spcAft>
                <a:spcPts val="0"/>
              </a:spcAft>
              <a:defRPr/>
            </a:pPr>
            <a:r>
              <a:rPr lang="en-GB" dirty="0"/>
              <a:t>Discipline was very harsh. Centurions carried a vine stick which they used to beat soldiers who had disobeyed an order. Fines were also common, but there were much worse punishments...</a:t>
            </a:r>
          </a:p>
          <a:p>
            <a:pPr eaLnBrk="1" fontAlgn="auto" hangingPunct="1">
              <a:spcAft>
                <a:spcPts val="0"/>
              </a:spcAft>
              <a:defRPr/>
            </a:pPr>
            <a:endParaRPr lang="en-GB" dirty="0"/>
          </a:p>
          <a:p>
            <a:pPr lvl="1" eaLnBrk="1" fontAlgn="auto" hangingPunct="1">
              <a:spcAft>
                <a:spcPts val="0"/>
              </a:spcAft>
              <a:defRPr/>
            </a:pPr>
            <a:r>
              <a:rPr lang="en-GB" dirty="0"/>
              <a:t>Deserters and soldiers who left their posts or fell asleep whilst on look-out were beaten to death by their fellow soldiers. </a:t>
            </a:r>
          </a:p>
          <a:p>
            <a:pPr lvl="1" eaLnBrk="1" fontAlgn="auto" hangingPunct="1">
              <a:spcAft>
                <a:spcPts val="0"/>
              </a:spcAft>
              <a:defRPr/>
            </a:pPr>
            <a:endParaRPr lang="en-GB" dirty="0"/>
          </a:p>
          <a:p>
            <a:pPr lvl="1" eaLnBrk="1" fontAlgn="auto" hangingPunct="1">
              <a:spcAft>
                <a:spcPts val="0"/>
              </a:spcAft>
              <a:defRPr/>
            </a:pPr>
            <a:r>
              <a:rPr lang="en-GB" dirty="0"/>
              <a:t>A particularly horrible punishment was ‘decimation’ where every tenth man in a cohort (chosen randomly) was executed by his comrades.</a:t>
            </a:r>
          </a:p>
          <a:p>
            <a:pPr eaLnBrk="1" fontAlgn="auto" hangingPunct="1">
              <a:spcAft>
                <a:spcPts val="0"/>
              </a:spcAft>
              <a:defRPr/>
            </a:pPr>
            <a:endParaRPr lang="en-GB" dirty="0"/>
          </a:p>
          <a:p>
            <a:pPr eaLnBrk="1" fontAlgn="auto" hangingPunct="1">
              <a:spcAft>
                <a:spcPts val="0"/>
              </a:spcAft>
              <a:defRPr/>
            </a:pPr>
            <a:r>
              <a:rPr lang="en-GB" dirty="0"/>
              <a:t>However, on a more cheerful note, for bravery there were awards for different ranks, such as medals, arm and neck bands or torques. Gold crowns and silver spears were given to officers.</a:t>
            </a:r>
            <a:br>
              <a:rPr lang="en-GB" dirty="0"/>
            </a:br>
            <a:endParaRPr lang="en-US" dirty="0"/>
          </a:p>
        </p:txBody>
      </p:sp>
      <p:pic>
        <p:nvPicPr>
          <p:cNvPr id="29699" name="Picture 7" descr="C:\Users\u\AppData\Local\Microsoft\Windows\Temporary Internet Files\Content.IE5\UFHBZMH5\MC900078737[1].wmf">
            <a:extLst>
              <a:ext uri="{FF2B5EF4-FFF2-40B4-BE49-F238E27FC236}">
                <a16:creationId xmlns:a16="http://schemas.microsoft.com/office/drawing/2014/main" xmlns="" id="{A9F7F39D-E94A-4DC8-88DD-63727DBCC4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29375" y="3429000"/>
            <a:ext cx="2541588"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8" descr="C:\Users\u\AppData\Local\Microsoft\Windows\Temporary Internet Files\Content.IE5\0B51QRPK\MC900157651[1].wmf">
            <a:extLst>
              <a:ext uri="{FF2B5EF4-FFF2-40B4-BE49-F238E27FC236}">
                <a16:creationId xmlns:a16="http://schemas.microsoft.com/office/drawing/2014/main" xmlns="" id="{B4797B3C-D36A-42A3-A174-22FACAEF604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5125" y="1643063"/>
            <a:ext cx="1827213"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1" name="Rectangle 5">
            <a:extLst>
              <a:ext uri="{FF2B5EF4-FFF2-40B4-BE49-F238E27FC236}">
                <a16:creationId xmlns:a16="http://schemas.microsoft.com/office/drawing/2014/main" xmlns="" id="{B3AD0F0F-180B-8F4A-84F1-437B9583F8E3}"/>
              </a:ext>
            </a:extLst>
          </p:cNvPr>
          <p:cNvSpPr>
            <a:spLocks noGrp="1" noChangeArrowheads="1"/>
          </p:cNvSpPr>
          <p:nvPr>
            <p:ph type="title"/>
          </p:nvPr>
        </p:nvSpPr>
        <p:spPr>
          <a:xfrm>
            <a:off x="428625" y="571500"/>
            <a:ext cx="4892675" cy="1487488"/>
          </a:xfrm>
        </p:spPr>
        <p:txBody>
          <a:bodyPr rtlCol="0">
            <a:normAutofit fontScale="90000"/>
          </a:bodyPr>
          <a:lstStyle/>
          <a:p>
            <a:pPr eaLnBrk="1" fontAlgn="auto" hangingPunct="1">
              <a:spcAft>
                <a:spcPts val="0"/>
              </a:spcAft>
              <a:defRPr/>
            </a:pPr>
            <a:r>
              <a:rPr lang="en-GB" dirty="0"/>
              <a:t>But surely they didn’t spend all their time fighting?</a:t>
            </a:r>
            <a:endParaRPr lang="en-US" dirty="0"/>
          </a:p>
        </p:txBody>
      </p:sp>
      <p:pic>
        <p:nvPicPr>
          <p:cNvPr id="31746" name="Picture 8" descr="hadrians_wall_region">
            <a:extLst>
              <a:ext uri="{FF2B5EF4-FFF2-40B4-BE49-F238E27FC236}">
                <a16:creationId xmlns:a16="http://schemas.microsoft.com/office/drawing/2014/main" xmlns="" id="{101F155E-C5F1-4303-9533-340A38FF031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4313" y="2571750"/>
            <a:ext cx="5386387" cy="3643313"/>
          </a:xfrm>
          <a:noFill/>
        </p:spPr>
      </p:pic>
      <p:sp>
        <p:nvSpPr>
          <p:cNvPr id="31747" name="TextBox 5">
            <a:extLst>
              <a:ext uri="{FF2B5EF4-FFF2-40B4-BE49-F238E27FC236}">
                <a16:creationId xmlns:a16="http://schemas.microsoft.com/office/drawing/2014/main" xmlns="" id="{EF96FBF0-63E5-4BC8-987C-A1024E2067D9}"/>
              </a:ext>
            </a:extLst>
          </p:cNvPr>
          <p:cNvSpPr txBox="1">
            <a:spLocks noChangeArrowheads="1"/>
          </p:cNvSpPr>
          <p:nvPr/>
        </p:nvSpPr>
        <p:spPr bwMode="auto">
          <a:xfrm>
            <a:off x="5715000" y="357188"/>
            <a:ext cx="3214688"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No – as well as fighting major battles, the legions built forts, bridges and roads. When they were on a campaign, they built a camp fortified with banks and ditches at the end of each day’s march.</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But they did have time for relaxation as well – what kind of activities do you think they did when they were off duty?</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This picture shows part of what is left of Hadrian’s Wall, a defensive wall the Romans built between England and Scotland.</a:t>
            </a:r>
            <a:endParaRPr lang="en-US" altLang="en-US" sz="1800">
              <a:latin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25254678DFEBC43BBAC028E67A0ABD6" ma:contentTypeVersion="12" ma:contentTypeDescription="Create a new document." ma:contentTypeScope="" ma:versionID="5e13dcd08906a7ea1f87bf281ed45e66">
  <xsd:schema xmlns:xsd="http://www.w3.org/2001/XMLSchema" xmlns:xs="http://www.w3.org/2001/XMLSchema" xmlns:p="http://schemas.microsoft.com/office/2006/metadata/properties" xmlns:ns2="badcd789-efba-44b6-8dc3-82e6a71f6c9b" xmlns:ns3="a1e73041-0a65-4455-9fa0-f722178cddb9" targetNamespace="http://schemas.microsoft.com/office/2006/metadata/properties" ma:root="true" ma:fieldsID="f299f70e5bd8e5330a454a6b7d332438" ns2:_="" ns3:_="">
    <xsd:import namespace="badcd789-efba-44b6-8dc3-82e6a71f6c9b"/>
    <xsd:import namespace="a1e73041-0a65-4455-9fa0-f722178cddb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DateTaken" minOccurs="0"/>
                <xsd:element ref="ns2:MediaServiceLocation" minOccurs="0"/>
                <xsd:element ref="ns2:MediaServiceAutoKeyPoints" minOccurs="0"/>
                <xsd:element ref="ns2:MediaServiceKeyPoint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dcd789-efba-44b6-8dc3-82e6a71f6c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e73041-0a65-4455-9fa0-f722178cddb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443A5A-69DA-47CE-A49F-E0E5257931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dcd789-efba-44b6-8dc3-82e6a71f6c9b"/>
    <ds:schemaRef ds:uri="a1e73041-0a65-4455-9fa0-f722178cdd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99FB4B5-6587-4757-B812-36BEFC01DF6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189</TotalTime>
  <Words>1123</Words>
  <Application>Microsoft Office PowerPoint</Application>
  <PresentationFormat>On-screen Show (4:3)</PresentationFormat>
  <Paragraphs>93</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The Romans</vt:lpstr>
      <vt:lpstr>The Roman Army</vt:lpstr>
      <vt:lpstr>What was the army like to begin with?</vt:lpstr>
      <vt:lpstr>How did things change?</vt:lpstr>
      <vt:lpstr>How was the army organised?</vt:lpstr>
      <vt:lpstr>Each legion had a golden eagle carried on a pole. Each century had its own standard, or flag.</vt:lpstr>
      <vt:lpstr> How did you become a legionary?</vt:lpstr>
      <vt:lpstr>What if you weren’t a Roman citizen?</vt:lpstr>
      <vt:lpstr>PowerPoint Presentation</vt:lpstr>
      <vt:lpstr>Fighting Techniques: The Repel-Cavalry</vt:lpstr>
      <vt:lpstr>   Fighting Techniques: The Wedge </vt:lpstr>
      <vt:lpstr>Fighting Techniques: The Tortoise</vt:lpstr>
      <vt:lpstr>Fighting Techniques: The Orb</vt:lpstr>
      <vt:lpstr>How did they keep so many men under control?</vt:lpstr>
      <vt:lpstr>Punishments and Rewards</vt:lpstr>
      <vt:lpstr>But surely they didn’t spend all their time fighting?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Roman Army</dc:title>
  <dc:creator>Mancey</dc:creator>
  <cp:lastModifiedBy>nabba</cp:lastModifiedBy>
  <cp:revision>10</cp:revision>
  <dcterms:created xsi:type="dcterms:W3CDTF">2007-11-07T16:40:34Z</dcterms:created>
  <dcterms:modified xsi:type="dcterms:W3CDTF">2020-06-28T09:12:01Z</dcterms:modified>
</cp:coreProperties>
</file>