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7" r:id="rId2"/>
    <p:sldId id="266" r:id="rId3"/>
    <p:sldId id="267" r:id="rId4"/>
    <p:sldId id="268" r:id="rId5"/>
    <p:sldId id="269" r:id="rId6"/>
    <p:sldId id="270" r:id="rId7"/>
    <p:sldId id="271" r:id="rId8"/>
    <p:sldId id="272" r:id="rId9"/>
    <p:sldId id="273" r:id="rId10"/>
    <p:sldId id="274" r:id="rId11"/>
    <p:sldId id="275" r:id="rId12"/>
    <p:sldId id="276" r:id="rId13"/>
  </p:sldIdLst>
  <p:sldSz cx="9144000" cy="6858000" type="screen4x3"/>
  <p:notesSz cx="6858000" cy="9144000"/>
  <p:embeddedFontLst>
    <p:embeddedFont>
      <p:font typeface="Sassoon Infant Rg" panose="02000503030000020003" charset="0"/>
      <p:regular r:id="rId16"/>
      <p:bold r:id="rId17"/>
    </p:embeddedFont>
    <p:embeddedFont>
      <p:font typeface="BPreplay" panose="02000503000000020004" charset="0"/>
      <p:regular r:id="rId18"/>
      <p:bold r:id="rId19"/>
      <p:italic r:id="rId20"/>
      <p:boldItalic r:id="rId21"/>
    </p:embeddedFont>
    <p:embeddedFont>
      <p:font typeface="Sassoon Infant Md" panose="02000603050000020003" charset="0"/>
      <p:regular r:id="rId22"/>
    </p:embeddedFont>
    <p:embeddedFont>
      <p:font typeface="Calibri" panose="020F0502020204030204" pitchFamily="34" charset="0"/>
      <p:regular r:id="rId23"/>
      <p:bold r:id="rId24"/>
      <p:italic r:id="rId25"/>
      <p:bold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A99FF"/>
    <a:srgbClr val="80C1EB"/>
    <a:srgbClr val="ACDDFC"/>
    <a:srgbClr val="21A6F9"/>
    <a:srgbClr val="1C1C1C"/>
    <a:srgbClr val="2898A8"/>
    <a:srgbClr val="FEFBDA"/>
    <a:srgbClr val="FFFFE1"/>
    <a:srgbClr val="FDFDFD"/>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73" d="100"/>
          <a:sy n="73" d="100"/>
        </p:scale>
        <p:origin x="1194" y="7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3" d="2"/>
        <a:sy n="3" d="2"/>
      </p:scale>
      <p:origin x="0" y="0"/>
    </p:cViewPr>
  </p:notesTextViewPr>
  <p:notesViewPr>
    <p:cSldViewPr snapToGrid="0" showGuides="1">
      <p:cViewPr varScale="1">
        <p:scale>
          <a:sx n="87" d="100"/>
          <a:sy n="87" d="100"/>
        </p:scale>
        <p:origin x="3840"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6" name="Rectangle 5"/>
          <p:cNvSpPr/>
          <p:nvPr userDrawn="1"/>
        </p:nvSpPr>
        <p:spPr>
          <a:xfrm>
            <a:off x="457197" y="1513944"/>
            <a:ext cx="8220075" cy="488209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tIns="25200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818133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3" name="Group 2"/>
          <p:cNvGrpSpPr/>
          <p:nvPr userDrawn="1"/>
        </p:nvGrpSpPr>
        <p:grpSpPr>
          <a:xfrm>
            <a:off x="4002736" y="1738841"/>
            <a:ext cx="4189074" cy="4129086"/>
            <a:chOff x="4002736" y="1755885"/>
            <a:chExt cx="4189074" cy="4129086"/>
          </a:xfrm>
        </p:grpSpPr>
        <p:sp>
          <p:nvSpPr>
            <p:cNvPr id="9" name="Oval 8"/>
            <p:cNvSpPr/>
            <p:nvPr userDrawn="1"/>
          </p:nvSpPr>
          <p:spPr bwMode="auto">
            <a:xfrm>
              <a:off x="4002736" y="175588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1" name="Oval 10"/>
            <p:cNvSpPr/>
            <p:nvPr userDrawn="1"/>
          </p:nvSpPr>
          <p:spPr bwMode="auto">
            <a:xfrm>
              <a:off x="6193147" y="1755885"/>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2" name="Oval 11"/>
            <p:cNvSpPr/>
            <p:nvPr userDrawn="1"/>
          </p:nvSpPr>
          <p:spPr bwMode="auto">
            <a:xfrm>
              <a:off x="6193147" y="3886309"/>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sp>
          <p:nvSpPr>
            <p:cNvPr id="13" name="Oval 12"/>
            <p:cNvSpPr/>
            <p:nvPr userDrawn="1"/>
          </p:nvSpPr>
          <p:spPr bwMode="auto">
            <a:xfrm>
              <a:off x="4002736" y="388630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a:solidFill>
                  <a:sysClr val="windowText" lastClr="000000"/>
                </a:solidFill>
              </a:endParaRPr>
            </a:p>
          </p:txBody>
        </p:sp>
      </p:grpSp>
      <p:sp>
        <p:nvSpPr>
          <p:cNvPr id="14" name="Content Placeholder 2"/>
          <p:cNvSpPr>
            <a:spLocks noGrp="1"/>
          </p:cNvSpPr>
          <p:nvPr userDrawn="1">
            <p:ph idx="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userDrawn="1">
            <p:ph idx="10"/>
          </p:nvPr>
        </p:nvSpPr>
        <p:spPr>
          <a:xfrm>
            <a:off x="4012772" y="1736724"/>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1"/>
          </p:nvPr>
        </p:nvSpPr>
        <p:spPr>
          <a:xfrm>
            <a:off x="6197375" y="1736724"/>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2"/>
          </p:nvPr>
        </p:nvSpPr>
        <p:spPr>
          <a:xfrm>
            <a:off x="4012772" y="3868603"/>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3"/>
          </p:nvPr>
        </p:nvSpPr>
        <p:spPr>
          <a:xfrm>
            <a:off x="6197375" y="3868603"/>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68757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
        <p:nvSpPr>
          <p:cNvPr id="10" name="Content Placeholder 2"/>
          <p:cNvSpPr>
            <a:spLocks noGrp="1"/>
          </p:cNvSpPr>
          <p:nvPr>
            <p:ph idx="10"/>
          </p:nvPr>
        </p:nvSpPr>
        <p:spPr>
          <a:xfrm>
            <a:off x="4660233" y="1513945"/>
            <a:ext cx="3691606"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1"/>
          </p:nvPr>
        </p:nvSpPr>
        <p:spPr>
          <a:xfrm>
            <a:off x="754587" y="1513946"/>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2"/>
          </p:nvPr>
        </p:nvSpPr>
        <p:spPr>
          <a:xfrm>
            <a:off x="754587" y="2678233"/>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3"/>
          </p:nvPr>
        </p:nvSpPr>
        <p:spPr>
          <a:xfrm>
            <a:off x="754587" y="3842520"/>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4"/>
          </p:nvPr>
        </p:nvSpPr>
        <p:spPr>
          <a:xfrm>
            <a:off x="754587" y="5006808"/>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806184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0" name="Content Placeholder 2"/>
          <p:cNvSpPr>
            <a:spLocks noGrp="1"/>
          </p:cNvSpPr>
          <p:nvPr>
            <p:ph idx="11"/>
          </p:nvPr>
        </p:nvSpPr>
        <p:spPr>
          <a:xfrm>
            <a:off x="750884" y="1513945"/>
            <a:ext cx="2041529" cy="28793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2"/>
          </p:nvPr>
        </p:nvSpPr>
        <p:spPr>
          <a:xfrm>
            <a:off x="2895600" y="1513946"/>
            <a:ext cx="5492750" cy="28793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3"/>
          </p:nvPr>
        </p:nvSpPr>
        <p:spPr>
          <a:xfrm>
            <a:off x="750884" y="4481512"/>
            <a:ext cx="7637466" cy="16113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898567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Content Placeholder 2"/>
          <p:cNvSpPr>
            <a:spLocks noGrp="1"/>
          </p:cNvSpPr>
          <p:nvPr>
            <p:ph idx="12"/>
          </p:nvPr>
        </p:nvSpPr>
        <p:spPr>
          <a:xfrm>
            <a:off x="3682999" y="1513946"/>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3"/>
          </p:nvPr>
        </p:nvSpPr>
        <p:spPr>
          <a:xfrm>
            <a:off x="3682999" y="3061487"/>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1" name="Content Placeholder 2"/>
          <p:cNvSpPr>
            <a:spLocks noGrp="1"/>
          </p:cNvSpPr>
          <p:nvPr>
            <p:ph idx="14"/>
          </p:nvPr>
        </p:nvSpPr>
        <p:spPr>
          <a:xfrm>
            <a:off x="3682999" y="4609027"/>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a:off x="755651" y="1513946"/>
            <a:ext cx="2852738"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497622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0" name="Content Placeholder 2"/>
          <p:cNvSpPr>
            <a:spLocks noGrp="1"/>
          </p:cNvSpPr>
          <p:nvPr>
            <p:ph idx="12"/>
          </p:nvPr>
        </p:nvSpPr>
        <p:spPr>
          <a:xfrm>
            <a:off x="4612104" y="1513946"/>
            <a:ext cx="3776245" cy="28158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51" y="1513945"/>
            <a:ext cx="1835149"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a:off x="755650" y="4418012"/>
            <a:ext cx="7632699" cy="16748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2683877" y="1513945"/>
            <a:ext cx="1835149"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613484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502606"/>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7"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0"/>
          </p:nvPr>
        </p:nvSpPr>
        <p:spPr>
          <a:xfrm>
            <a:off x="760416" y="5125507"/>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3"/>
          </p:nvPr>
        </p:nvSpPr>
        <p:spPr>
          <a:xfrm flipH="1">
            <a:off x="503236" y="2502605"/>
            <a:ext cx="8137526" cy="258762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403606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p:txBody>
      </p:sp>
      <p:sp>
        <p:nvSpPr>
          <p:cNvPr id="15"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48" y="2494138"/>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flipH="1">
            <a:off x="3337552" y="2494138"/>
            <a:ext cx="2464127"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5909923" y="248161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755647"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337553"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8"/>
          </p:nvPr>
        </p:nvSpPr>
        <p:spPr>
          <a:xfrm flipH="1">
            <a:off x="5909924"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4111493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755649" y="1513946"/>
            <a:ext cx="2997201" cy="4569354"/>
          </a:xfrm>
          <a:prstGeom prst="roundRect">
            <a:avLst>
              <a:gd name="adj" fmla="val 1874"/>
            </a:avLst>
          </a:prstGeom>
        </p:spPr>
        <p:txBody>
          <a:bodyPr lIns="0" tIns="0" rIns="0" bIns="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3" name="Content Placeholder 2"/>
          <p:cNvSpPr>
            <a:spLocks noGrp="1"/>
          </p:cNvSpPr>
          <p:nvPr>
            <p:ph idx="13"/>
          </p:nvPr>
        </p:nvSpPr>
        <p:spPr>
          <a:xfrm flipH="1">
            <a:off x="3752849" y="1513944"/>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4"/>
          </p:nvPr>
        </p:nvSpPr>
        <p:spPr>
          <a:xfrm flipH="1">
            <a:off x="6117162" y="1513943"/>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5"/>
          </p:nvPr>
        </p:nvSpPr>
        <p:spPr>
          <a:xfrm flipH="1">
            <a:off x="3765547" y="3059085"/>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6117162" y="3062996"/>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752849" y="4612048"/>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8"/>
          </p:nvPr>
        </p:nvSpPr>
        <p:spPr>
          <a:xfrm flipH="1">
            <a:off x="6117162" y="4616560"/>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8568871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TextBox 3"/>
          <p:cNvSpPr txBox="1"/>
          <p:nvPr userDrawn="1"/>
        </p:nvSpPr>
        <p:spPr>
          <a:xfrm>
            <a:off x="1532896" y="2078266"/>
            <a:ext cx="6068680" cy="2677656"/>
          </a:xfrm>
          <a:prstGeom prst="rect">
            <a:avLst/>
          </a:prstGeom>
          <a:noFill/>
        </p:spPr>
        <p:txBody>
          <a:bodyPr wrap="square" rtlCol="0">
            <a:spAutoFit/>
          </a:bodyPr>
          <a:lstStyle/>
          <a:p>
            <a:pPr algn="ctr"/>
            <a:r>
              <a:rPr lang="en-GB" sz="2400" dirty="0">
                <a:latin typeface="BPreplay" panose="02000503000000020004" pitchFamily="50" charset="0"/>
              </a:rPr>
              <a:t>Please create your title slide, main slides and end slide backgrounds in </a:t>
            </a:r>
            <a:r>
              <a:rPr lang="en-GB" sz="2400" b="1" dirty="0">
                <a:latin typeface="BPreplay" panose="02000503000000020004" pitchFamily="50" charset="0"/>
              </a:rPr>
              <a:t>Photoshop</a:t>
            </a:r>
            <a:r>
              <a:rPr lang="en-GB" sz="2400" dirty="0">
                <a:latin typeface="BPreplay" panose="02000503000000020004" pitchFamily="50" charset="0"/>
              </a:rPr>
              <a:t> using the </a:t>
            </a:r>
            <a:r>
              <a:rPr lang="en-GB" sz="2400" b="1" dirty="0">
                <a:latin typeface="BPreplay" panose="02000503000000020004" pitchFamily="50" charset="0"/>
              </a:rPr>
              <a:t>PowerPoint Actions</a:t>
            </a:r>
            <a:r>
              <a:rPr lang="en-GB" sz="2400" b="0" baseline="0" dirty="0">
                <a:latin typeface="BPreplay" panose="02000503000000020004" pitchFamily="50" charset="0"/>
              </a:rPr>
              <a:t> (Z:\#Action Templates\#Actions\PowerPoint)</a:t>
            </a:r>
            <a:endParaRPr lang="en-GB" sz="2400" dirty="0">
              <a:latin typeface="BPreplay" panose="02000503000000020004" pitchFamily="50" charset="0"/>
            </a:endParaRPr>
          </a:p>
          <a:p>
            <a:pPr algn="ctr"/>
            <a:endParaRPr lang="en-GB" sz="2400" dirty="0">
              <a:latin typeface="BPreplay" panose="02000503000000020004" pitchFamily="50" charset="0"/>
            </a:endParaRPr>
          </a:p>
          <a:p>
            <a:pPr algn="ctr"/>
            <a:r>
              <a:rPr lang="en-GB" sz="2400" dirty="0">
                <a:latin typeface="BPreplay" panose="02000503000000020004" pitchFamily="50" charset="0"/>
              </a:rPr>
              <a:t>Add your backgrounds to the appropriate </a:t>
            </a:r>
            <a:r>
              <a:rPr lang="en-GB" sz="2400" b="1" dirty="0">
                <a:latin typeface="BPreplay" panose="02000503000000020004" pitchFamily="50" charset="0"/>
              </a:rPr>
              <a:t>Master Slides</a:t>
            </a:r>
            <a:r>
              <a:rPr lang="en-GB" sz="2400" dirty="0">
                <a:latin typeface="BPreplay" panose="02000503000000020004" pitchFamily="50" charset="0"/>
              </a:rPr>
              <a:t>.</a:t>
            </a:r>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5" r:id="rId3"/>
    <p:sldLayoutId id="2147483672" r:id="rId4"/>
    <p:sldLayoutId id="2147483671" r:id="rId5"/>
    <p:sldLayoutId id="2147483667" r:id="rId6"/>
    <p:sldLayoutId id="2147483668" r:id="rId7"/>
    <p:sldLayoutId id="2147483669" r:id="rId8"/>
    <p:sldLayoutId id="2147483670" r:id="rId9"/>
    <p:sldLayoutId id="2147483673" r:id="rId10"/>
    <p:sldLayoutId id="2147483674" r:id="rId11"/>
    <p:sldLayoutId id="2147483663" r:id="rId12"/>
    <p:sldLayoutId id="2147483666" r:id="rId13"/>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tif"/><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99286" y="815544"/>
            <a:ext cx="6196942" cy="1323439"/>
          </a:xfrm>
          <a:prstGeom prst="rect">
            <a:avLst/>
          </a:prstGeom>
          <a:noFill/>
        </p:spPr>
        <p:txBody>
          <a:bodyPr wrap="square" rtlCol="0">
            <a:spAutoFit/>
          </a:bodyPr>
          <a:lstStyle/>
          <a:p>
            <a:pPr algn="ctr"/>
            <a:r>
              <a:rPr lang="en-GB" sz="4000" b="1" dirty="0">
                <a:solidFill>
                  <a:srgbClr val="9A99FF"/>
                </a:solidFill>
              </a:rPr>
              <a:t>The Flags of the Britain and Ireland</a:t>
            </a:r>
          </a:p>
        </p:txBody>
      </p:sp>
    </p:spTree>
    <p:extLst>
      <p:ext uri="{BB962C8B-B14F-4D97-AF65-F5344CB8AC3E}">
        <p14:creationId xmlns:p14="http://schemas.microsoft.com/office/powerpoint/2010/main" val="2695416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Rectangle 1"/>
          <p:cNvSpPr>
            <a:spLocks noChangeArrowheads="1"/>
          </p:cNvSpPr>
          <p:nvPr/>
        </p:nvSpPr>
        <p:spPr bwMode="auto">
          <a:xfrm>
            <a:off x="652463" y="1720850"/>
            <a:ext cx="793115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just">
              <a:lnSpc>
                <a:spcPct val="100000"/>
              </a:lnSpc>
              <a:spcBef>
                <a:spcPct val="0"/>
              </a:spcBef>
              <a:buFontTx/>
              <a:buNone/>
            </a:pPr>
            <a:r>
              <a:rPr lang="en-GB" altLang="en-US">
                <a:solidFill>
                  <a:schemeClr val="tx1"/>
                </a:solidFill>
                <a:latin typeface="BPreplay" panose="02000503000000020004" pitchFamily="50" charset="0"/>
                <a:ea typeface="BPreplay" panose="02000503000000020004" pitchFamily="50" charset="0"/>
                <a:cs typeface="BPreplay" panose="02000503000000020004" pitchFamily="50" charset="0"/>
              </a:rPr>
              <a:t>CfE link:  Having selected a significant individual from the past, I can contribute to a discussion on the influence of their actions, then and since. SOC 1-06a</a:t>
            </a:r>
          </a:p>
          <a:p>
            <a:pPr algn="just">
              <a:lnSpc>
                <a:spcPct val="100000"/>
              </a:lnSpc>
              <a:spcBef>
                <a:spcPct val="0"/>
              </a:spcBef>
              <a:buFontTx/>
              <a:buNone/>
            </a:pPr>
            <a:r>
              <a:rPr lang="en-GB" altLang="en-US">
                <a:solidFill>
                  <a:schemeClr val="tx1"/>
                </a:solidFill>
                <a:latin typeface="BPreplay" panose="02000503000000020004" pitchFamily="50" charset="0"/>
                <a:ea typeface="BPreplay" panose="02000503000000020004" pitchFamily="50" charset="0"/>
                <a:cs typeface="BPreplay" panose="02000503000000020004" pitchFamily="50" charset="0"/>
              </a:rPr>
              <a:t>	</a:t>
            </a:r>
          </a:p>
          <a:p>
            <a:pPr algn="just">
              <a:lnSpc>
                <a:spcPct val="100000"/>
              </a:lnSpc>
              <a:spcBef>
                <a:spcPct val="0"/>
              </a:spcBef>
              <a:buFontTx/>
              <a:buNone/>
            </a:pPr>
            <a:r>
              <a:rPr lang="en-GB" altLang="en-US">
                <a:solidFill>
                  <a:schemeClr val="tx1"/>
                </a:solidFill>
                <a:latin typeface="BPreplay" panose="02000503000000020004" pitchFamily="50" charset="0"/>
                <a:ea typeface="BPreplay" panose="02000503000000020004" pitchFamily="50" charset="0"/>
                <a:cs typeface="BPreplay" panose="02000503000000020004" pitchFamily="50" charset="0"/>
              </a:rPr>
              <a:t>I can discuss why people and events from a particular time in the past were important, placing them within a historical sequence.  SOC 2-06a </a:t>
            </a:r>
          </a:p>
          <a:p>
            <a:pPr algn="just">
              <a:lnSpc>
                <a:spcPct val="100000"/>
              </a:lnSpc>
              <a:spcBef>
                <a:spcPct val="0"/>
              </a:spcBef>
              <a:buFontTx/>
              <a:buNone/>
            </a:pPr>
            <a:endParaRPr lang="en-GB" altLang="en-US">
              <a:solidFill>
                <a:schemeClr val="tx1"/>
              </a:solidFill>
              <a:latin typeface="BPreplay" panose="02000503000000020004" pitchFamily="50" charset="0"/>
              <a:ea typeface="BPreplay" panose="02000503000000020004" pitchFamily="50" charset="0"/>
              <a:cs typeface="BPreplay" panose="02000503000000020004" pitchFamily="50" charset="0"/>
            </a:endParaRPr>
          </a:p>
          <a:p>
            <a:pPr algn="just">
              <a:lnSpc>
                <a:spcPct val="100000"/>
              </a:lnSpc>
              <a:spcBef>
                <a:spcPct val="0"/>
              </a:spcBef>
              <a:buFontTx/>
              <a:buNone/>
            </a:pPr>
            <a:endParaRPr lang="en-US" altLang="en-US">
              <a:solidFill>
                <a:schemeClr val="tx1"/>
              </a:solidFill>
              <a:latin typeface="BPreplay" panose="02000503000000020004" pitchFamily="50" charset="0"/>
              <a:ea typeface="BPreplay" panose="02000503000000020004" pitchFamily="50" charset="0"/>
              <a:cs typeface="BPreplay" panose="02000503000000020004" pitchFamily="50" charset="0"/>
            </a:endParaRPr>
          </a:p>
          <a:p>
            <a:pPr>
              <a:lnSpc>
                <a:spcPct val="100000"/>
              </a:lnSpc>
              <a:spcBef>
                <a:spcPct val="0"/>
              </a:spcBef>
              <a:buFontTx/>
              <a:buNone/>
            </a:pPr>
            <a:r>
              <a:rPr lang="en-GB" altLang="en-US">
                <a:solidFill>
                  <a:schemeClr val="tx1"/>
                </a:solidFill>
                <a:latin typeface="BPreplay" panose="02000503000000020004" pitchFamily="50" charset="0"/>
                <a:ea typeface="BPreplay" panose="02000503000000020004" pitchFamily="50" charset="0"/>
                <a:cs typeface="BPreplay" panose="02000503000000020004" pitchFamily="50" charset="0"/>
              </a:rPr>
              <a:t>Aim: </a:t>
            </a:r>
            <a:r>
              <a:rPr lang="en-GB" altLang="en-US" i="1">
                <a:solidFill>
                  <a:schemeClr val="tx1"/>
                </a:solidFill>
                <a:latin typeface="BPreplay" panose="02000503000000020004" pitchFamily="50" charset="0"/>
                <a:ea typeface="BPreplay" panose="02000503000000020004" pitchFamily="50" charset="0"/>
                <a:cs typeface="BPreplay" panose="02000503000000020004" pitchFamily="50" charset="0"/>
              </a:rPr>
              <a:t>I can explain who first thought of a Union Flag, what the Union Flag shows and how it was made.</a:t>
            </a:r>
            <a:endParaRPr lang="en-US" altLang="en-US">
              <a:solidFill>
                <a:schemeClr val="tx1"/>
              </a:solidFill>
              <a:latin typeface="BPreplay" panose="02000503000000020004" pitchFamily="50" charset="0"/>
              <a:ea typeface="BPreplay" panose="02000503000000020004" pitchFamily="50" charset="0"/>
              <a:cs typeface="BPreplay" panose="02000503000000020004" pitchFamily="50" charset="0"/>
            </a:endParaRPr>
          </a:p>
        </p:txBody>
      </p:sp>
    </p:spTree>
    <p:extLst>
      <p:ext uri="{BB962C8B-B14F-4D97-AF65-F5344CB8AC3E}">
        <p14:creationId xmlns:p14="http://schemas.microsoft.com/office/powerpoint/2010/main" val="2363351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Rectangle 1"/>
          <p:cNvSpPr>
            <a:spLocks noChangeArrowheads="1"/>
          </p:cNvSpPr>
          <p:nvPr/>
        </p:nvSpPr>
        <p:spPr bwMode="auto">
          <a:xfrm>
            <a:off x="550863" y="652463"/>
            <a:ext cx="79311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just">
              <a:lnSpc>
                <a:spcPct val="150000"/>
              </a:lnSpc>
              <a:spcBef>
                <a:spcPct val="0"/>
              </a:spcBef>
              <a:buFontTx/>
              <a:buNone/>
            </a:pPr>
            <a:r>
              <a:rPr lang="en-GB" altLang="en-US" dirty="0">
                <a:solidFill>
                  <a:schemeClr val="tx1"/>
                </a:solidFill>
                <a:latin typeface="BPreplay" panose="02000503000000020004" pitchFamily="50" charset="0"/>
                <a:cs typeface="Times New Roman" panose="02020603050405020304" pitchFamily="18" charset="0"/>
              </a:rPr>
              <a:t>The Union Flag, also known as the Union Jack, is the national flag of the United Kingdom. It is the British flag. It is called the Union Flag because it stands for the union of the countries of the United Kingdom under one King or Queen.</a:t>
            </a:r>
            <a:endParaRPr lang="en-US" altLang="en-US" dirty="0">
              <a:solidFill>
                <a:schemeClr val="tx1"/>
              </a:solidFill>
              <a:latin typeface="Times New Roman" panose="02020603050405020304" pitchFamily="18" charset="0"/>
              <a:cs typeface="Times New Roman" panose="02020603050405020304" pitchFamily="18" charset="0"/>
            </a:endParaRPr>
          </a:p>
        </p:txBody>
      </p:sp>
      <p:pic>
        <p:nvPicPr>
          <p:cNvPr id="9219"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39888" y="2284413"/>
            <a:ext cx="5753100" cy="425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6234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10"/>
          <p:cNvSpPr>
            <a:spLocks noChangeArrowheads="1"/>
          </p:cNvSpPr>
          <p:nvPr/>
        </p:nvSpPr>
        <p:spPr bwMode="auto">
          <a:xfrm>
            <a:off x="512763" y="488950"/>
            <a:ext cx="8053387" cy="1476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defRPr/>
            </a:pPr>
            <a:r>
              <a:rPr lang="en-US" altLang="en-US" dirty="0">
                <a:latin typeface="BPreplay" charset="0"/>
                <a:ea typeface="BPreplay" charset="0"/>
                <a:cs typeface="BPreplay" charset="0"/>
              </a:rPr>
              <a:t>How Was the Union Flag made?</a:t>
            </a:r>
          </a:p>
          <a:p>
            <a:pPr>
              <a:defRPr/>
            </a:pPr>
            <a:endParaRPr lang="en-US" altLang="en-US" dirty="0">
              <a:latin typeface="BPreplay" charset="0"/>
              <a:ea typeface="BPreplay" charset="0"/>
              <a:cs typeface="BPreplay" charset="0"/>
            </a:endParaRPr>
          </a:p>
          <a:p>
            <a:pPr>
              <a:defRPr/>
            </a:pPr>
            <a:r>
              <a:rPr lang="en-US" altLang="en-US" dirty="0">
                <a:latin typeface="BPreplay" charset="0"/>
                <a:ea typeface="BPreplay" charset="0"/>
                <a:cs typeface="BPreplay" charset="0"/>
              </a:rPr>
              <a:t>The Union Flag  is made up of the flags of three of the United Kingdom's countries; the countries of England, of Scotland and of Northern Ireland.</a:t>
            </a:r>
          </a:p>
          <a:p>
            <a:pPr>
              <a:defRPr/>
            </a:pPr>
            <a:endParaRPr lang="en-US" altLang="en-US" dirty="0">
              <a:latin typeface="Sassoon Infant Rg" charset="0"/>
            </a:endParaRPr>
          </a:p>
        </p:txBody>
      </p:sp>
      <p:sp>
        <p:nvSpPr>
          <p:cNvPr id="8" name="Rectangle 11"/>
          <p:cNvSpPr>
            <a:spLocks noChangeArrowheads="1"/>
          </p:cNvSpPr>
          <p:nvPr/>
        </p:nvSpPr>
        <p:spPr bwMode="auto">
          <a:xfrm>
            <a:off x="512763" y="2095500"/>
            <a:ext cx="7894637"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defRPr/>
            </a:pPr>
            <a:r>
              <a:rPr lang="en-US" altLang="en-US" dirty="0">
                <a:latin typeface="BPreplay" charset="0"/>
                <a:ea typeface="BPreplay" charset="0"/>
                <a:cs typeface="BPreplay" charset="0"/>
              </a:rPr>
              <a:t>England is represented by the flag of its patron saint St. George. The Cross of St. George is a red cross on a white background.</a:t>
            </a:r>
          </a:p>
        </p:txBody>
      </p:sp>
      <p:pic>
        <p:nvPicPr>
          <p:cNvPr id="10244"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62113" y="2419350"/>
            <a:ext cx="5754687" cy="425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8990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fade">
                                      <p:cBhvr>
                                        <p:cTn id="7" dur="5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Rectangle 1"/>
          <p:cNvSpPr>
            <a:spLocks noChangeArrowheads="1"/>
          </p:cNvSpPr>
          <p:nvPr/>
        </p:nvSpPr>
        <p:spPr bwMode="auto">
          <a:xfrm>
            <a:off x="635000" y="889000"/>
            <a:ext cx="7697788"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50000"/>
              </a:lnSpc>
              <a:spcBef>
                <a:spcPct val="0"/>
              </a:spcBef>
              <a:buFontTx/>
              <a:buNone/>
            </a:pPr>
            <a:r>
              <a:rPr lang="en-GB" altLang="en-US">
                <a:solidFill>
                  <a:schemeClr val="tx1"/>
                </a:solidFill>
                <a:latin typeface="BPreplay" panose="02000503000000020004" pitchFamily="50" charset="0"/>
                <a:cs typeface="Times New Roman" panose="02020603050405020304" pitchFamily="18" charset="0"/>
              </a:rPr>
              <a:t>Scotland is represented by the flag of its patron saint St. Andrew. The Cross of St Andrew is a diagonal white cross or saltire on a blue background. </a:t>
            </a:r>
            <a:endParaRPr lang="en-US" altLang="en-US">
              <a:solidFill>
                <a:schemeClr val="tx1"/>
              </a:solidFill>
              <a:latin typeface="Times New Roman" panose="02020603050405020304" pitchFamily="18" charset="0"/>
              <a:cs typeface="Times New Roman" panose="02020603050405020304" pitchFamily="18" charset="0"/>
            </a:endParaRPr>
          </a:p>
          <a:p>
            <a:pPr>
              <a:lnSpc>
                <a:spcPct val="150000"/>
              </a:lnSpc>
              <a:spcBef>
                <a:spcPct val="0"/>
              </a:spcBef>
              <a:buFontTx/>
              <a:buNone/>
            </a:pPr>
            <a:r>
              <a:rPr lang="en-GB" altLang="en-US">
                <a:solidFill>
                  <a:schemeClr val="tx1"/>
                </a:solidFill>
                <a:latin typeface="BPreplay" panose="02000503000000020004" pitchFamily="50" charset="0"/>
                <a:cs typeface="Times New Roman" panose="02020603050405020304" pitchFamily="18" charset="0"/>
              </a:rPr>
              <a:t> </a:t>
            </a:r>
            <a:endParaRPr lang="en-US" altLang="en-US">
              <a:solidFill>
                <a:schemeClr val="tx1"/>
              </a:solidFill>
              <a:latin typeface="Times New Roman" panose="02020603050405020304" pitchFamily="18" charset="0"/>
              <a:cs typeface="Times New Roman" panose="02020603050405020304" pitchFamily="18" charset="0"/>
            </a:endParaRPr>
          </a:p>
        </p:txBody>
      </p:sp>
      <p:pic>
        <p:nvPicPr>
          <p:cNvPr id="1126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43063" y="2259013"/>
            <a:ext cx="5681662" cy="401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974271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Rectangle 1"/>
          <p:cNvSpPr>
            <a:spLocks noChangeArrowheads="1"/>
          </p:cNvSpPr>
          <p:nvPr/>
        </p:nvSpPr>
        <p:spPr bwMode="auto">
          <a:xfrm>
            <a:off x="531813" y="420688"/>
            <a:ext cx="6446837"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50000"/>
              </a:lnSpc>
              <a:spcBef>
                <a:spcPct val="0"/>
              </a:spcBef>
              <a:buFontTx/>
              <a:buNone/>
            </a:pPr>
            <a:r>
              <a:rPr lang="en-GB" altLang="en-US">
                <a:solidFill>
                  <a:schemeClr val="tx1"/>
                </a:solidFill>
                <a:latin typeface="BPreplay" panose="02000503000000020004" pitchFamily="50" charset="0"/>
                <a:cs typeface="Times New Roman" panose="02020603050405020304" pitchFamily="18" charset="0"/>
              </a:rPr>
              <a:t>In 1603, when King James VI of Scotland became King James I of England, it was a Union of the Crowns, but not of nations. Each country still kept its own parliament. James wanted England and Scotland to be a united kingdom but which flag would be used? The answer was the creation of the first Union Flag. </a:t>
            </a:r>
            <a:endParaRPr lang="en-US" altLang="en-US">
              <a:solidFill>
                <a:schemeClr val="tx1"/>
              </a:solidFill>
              <a:latin typeface="Times New Roman" panose="02020603050405020304" pitchFamily="18" charset="0"/>
              <a:cs typeface="Times New Roman" panose="02020603050405020304" pitchFamily="18" charset="0"/>
            </a:endParaRPr>
          </a:p>
          <a:p>
            <a:pPr>
              <a:lnSpc>
                <a:spcPct val="150000"/>
              </a:lnSpc>
              <a:spcBef>
                <a:spcPct val="0"/>
              </a:spcBef>
              <a:buFontTx/>
              <a:buNone/>
            </a:pPr>
            <a:r>
              <a:rPr lang="en-GB" altLang="en-US">
                <a:solidFill>
                  <a:schemeClr val="tx1"/>
                </a:solidFill>
                <a:latin typeface="BPreplay" panose="02000503000000020004" pitchFamily="50" charset="0"/>
                <a:cs typeface="Times New Roman" panose="02020603050405020304" pitchFamily="18" charset="0"/>
              </a:rPr>
              <a:t> </a:t>
            </a:r>
            <a:endParaRPr lang="en-US" altLang="en-US">
              <a:solidFill>
                <a:schemeClr val="tx1"/>
              </a:solidFill>
              <a:latin typeface="Times New Roman" panose="02020603050405020304" pitchFamily="18" charset="0"/>
              <a:cs typeface="Times New Roman" panose="02020603050405020304" pitchFamily="18" charset="0"/>
            </a:endParaRPr>
          </a:p>
        </p:txBody>
      </p:sp>
      <p:pic>
        <p:nvPicPr>
          <p:cNvPr id="1229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19925" y="463550"/>
            <a:ext cx="1606550"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92788" y="3751263"/>
            <a:ext cx="2833687"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1"/>
          <p:cNvSpPr>
            <a:spLocks noChangeArrowheads="1"/>
          </p:cNvSpPr>
          <p:nvPr/>
        </p:nvSpPr>
        <p:spPr bwMode="auto">
          <a:xfrm>
            <a:off x="546100" y="3309938"/>
            <a:ext cx="531495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50000"/>
              </a:lnSpc>
              <a:spcBef>
                <a:spcPct val="0"/>
              </a:spcBef>
              <a:buFontTx/>
              <a:buNone/>
            </a:pPr>
            <a:r>
              <a:rPr lang="en-GB" altLang="en-US">
                <a:solidFill>
                  <a:schemeClr val="tx1"/>
                </a:solidFill>
                <a:latin typeface="BPreplay" panose="02000503000000020004" pitchFamily="50" charset="0"/>
                <a:cs typeface="Times New Roman" panose="02020603050405020304" pitchFamily="18" charset="0"/>
              </a:rPr>
              <a:t>On 12 April 1606, the National Flags of Scotland and England were united for use at sea, making the first Union Jack. The reason for the use of the name ‘Jack’ is not certain. It may have been because the jack was a small flag flown from the jack-staff at a ship’s bow or it may have come from the name of King James.</a:t>
            </a:r>
            <a:endParaRPr lang="en-US" altLang="en-US">
              <a:solidFill>
                <a:schemeClr val="tx1"/>
              </a:solidFill>
              <a:latin typeface="Times New Roman" panose="02020603050405020304" pitchFamily="18" charset="0"/>
              <a:cs typeface="Times New Roman" panose="02020603050405020304" pitchFamily="18" charset="0"/>
            </a:endParaRPr>
          </a:p>
          <a:p>
            <a:pPr>
              <a:lnSpc>
                <a:spcPct val="150000"/>
              </a:lnSpc>
              <a:spcBef>
                <a:spcPct val="0"/>
              </a:spcBef>
              <a:buFontTx/>
              <a:buNone/>
            </a:pPr>
            <a:r>
              <a:rPr lang="en-GB" altLang="en-US">
                <a:solidFill>
                  <a:schemeClr val="tx1"/>
                </a:solidFill>
                <a:latin typeface="BPreplay" panose="02000503000000020004" pitchFamily="50" charset="0"/>
                <a:cs typeface="Times New Roman" panose="02020603050405020304" pitchFamily="18" charset="0"/>
              </a:rPr>
              <a:t> </a:t>
            </a:r>
            <a:endParaRPr lang="en-US" altLang="en-US">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20940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92113" y="7651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a:defRPr/>
            </a:pPr>
            <a:endParaRPr lang="en-US" dirty="0">
              <a:latin typeface="Sassoon Infant Rg" charset="0"/>
            </a:endParaRPr>
          </a:p>
        </p:txBody>
      </p:sp>
      <p:sp>
        <p:nvSpPr>
          <p:cNvPr id="4" name="Rectangle 4"/>
          <p:cNvSpPr>
            <a:spLocks noChangeArrowheads="1"/>
          </p:cNvSpPr>
          <p:nvPr/>
        </p:nvSpPr>
        <p:spPr bwMode="auto">
          <a:xfrm rot="10800000" flipV="1">
            <a:off x="625475" y="993775"/>
            <a:ext cx="7921625" cy="1477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defRPr/>
            </a:pPr>
            <a:r>
              <a:rPr lang="en-US" altLang="en-US" dirty="0">
                <a:latin typeface="BPreplay" charset="0"/>
                <a:ea typeface="BPreplay" charset="0"/>
                <a:cs typeface="BPreplay" charset="0"/>
              </a:rPr>
              <a:t>In 1801, Ireland was added to the Union flag. Ireland is represented by the flag of its patron saint St. Patrick. The Cross of St Patrick is a diagonal red cross or saltire on a white background. However, many Irish people do not recognise this flag as an Irish flag, but as a flag designed by the British for Ireland.</a:t>
            </a:r>
          </a:p>
        </p:txBody>
      </p:sp>
      <p:pic>
        <p:nvPicPr>
          <p:cNvPr id="13316"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3989" y="2329600"/>
            <a:ext cx="3768273" cy="278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rot="10800000" flipV="1">
            <a:off x="693985" y="4972312"/>
            <a:ext cx="792162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defRPr/>
            </a:pPr>
            <a:r>
              <a:rPr lang="en-GB" dirty="0">
                <a:latin typeface="BPreplay" panose="02000503000000020004" pitchFamily="50" charset="0"/>
              </a:rPr>
              <a:t>Today, this flag is used by some people as the flag for Northern Ireland, though some people in Northern Ireland see the Ulster Banner as the official flag. This is a red cross on a white background with a white, six-pointed star and red hand in the centre.</a:t>
            </a:r>
            <a:endParaRPr lang="en-US" altLang="en-US" dirty="0">
              <a:latin typeface="BPreplay" panose="02000503000000020004" pitchFamily="50" charset="0"/>
              <a:ea typeface="BPreplay" charset="0"/>
              <a:cs typeface="BPreplay"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1163" y="2575927"/>
            <a:ext cx="3605489" cy="2327595"/>
          </a:xfrm>
          <a:prstGeom prst="rect">
            <a:avLst/>
          </a:prstGeom>
        </p:spPr>
      </p:pic>
    </p:spTree>
    <p:extLst>
      <p:ext uri="{BB962C8B-B14F-4D97-AF65-F5344CB8AC3E}">
        <p14:creationId xmlns:p14="http://schemas.microsoft.com/office/powerpoint/2010/main" val="2052564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316"/>
                                        </p:tgtEl>
                                        <p:attrNameLst>
                                          <p:attrName>style.visibility</p:attrName>
                                        </p:attrNameLst>
                                      </p:cBhvr>
                                      <p:to>
                                        <p:strVal val="visible"/>
                                      </p:to>
                                    </p:set>
                                    <p:animEffect transition="in" filter="fade">
                                      <p:cBhvr>
                                        <p:cTn id="7" dur="5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Rectangle 1"/>
          <p:cNvSpPr>
            <a:spLocks noChangeArrowheads="1"/>
          </p:cNvSpPr>
          <p:nvPr/>
        </p:nvSpPr>
        <p:spPr bwMode="auto">
          <a:xfrm>
            <a:off x="569913" y="649288"/>
            <a:ext cx="796766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latin typeface="BPreplay" panose="02000503000000020004" pitchFamily="50" charset="0"/>
                <a:cs typeface="Times New Roman" panose="02020603050405020304" pitchFamily="18" charset="0"/>
              </a:rPr>
              <a:t>The cross of St. Patrick was combined with the Union Flag of St. George and St. Andrew, to create the Union Flag that has been flown ever since. This Union Flag was a Royal flag and was ordered to be flown from the King’s castles and properties.</a:t>
            </a:r>
            <a:r>
              <a:rPr lang="en-US" altLang="en-US">
                <a:solidFill>
                  <a:schemeClr val="tx1"/>
                </a:solidFill>
                <a:cs typeface="Times New Roman" panose="02020603050405020304" pitchFamily="18" charset="0"/>
              </a:rPr>
              <a:t> </a:t>
            </a:r>
          </a:p>
        </p:txBody>
      </p:sp>
      <p:pic>
        <p:nvPicPr>
          <p:cNvPr id="14339"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39888" y="2284413"/>
            <a:ext cx="5753100" cy="425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7975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1"/>
          <p:cNvSpPr>
            <a:spLocks noChangeArrowheads="1"/>
          </p:cNvSpPr>
          <p:nvPr/>
        </p:nvSpPr>
        <p:spPr bwMode="auto">
          <a:xfrm>
            <a:off x="625475" y="898525"/>
            <a:ext cx="7743825"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50000"/>
              </a:lnSpc>
              <a:spcBef>
                <a:spcPct val="0"/>
              </a:spcBef>
              <a:buFontTx/>
              <a:buNone/>
            </a:pPr>
            <a:r>
              <a:rPr lang="en-GB" altLang="en-US">
                <a:solidFill>
                  <a:schemeClr val="tx1"/>
                </a:solidFill>
                <a:latin typeface="BPreplay" panose="02000503000000020004" pitchFamily="50" charset="0"/>
                <a:cs typeface="Times New Roman" panose="02020603050405020304" pitchFamily="18" charset="0"/>
              </a:rPr>
              <a:t>The Welsh dragon does not appear on the Union Flag. This is because when the first Union Flag was created in 1606, the Principality of Wales was by that time already united with England.</a:t>
            </a:r>
            <a:endParaRPr lang="en-US" altLang="en-US">
              <a:solidFill>
                <a:schemeClr val="tx1"/>
              </a:solidFill>
              <a:latin typeface="Times New Roman" panose="02020603050405020304" pitchFamily="18" charset="0"/>
              <a:cs typeface="Times New Roman" panose="02020603050405020304" pitchFamily="18" charset="0"/>
            </a:endParaRPr>
          </a:p>
        </p:txBody>
      </p:sp>
      <p:pic>
        <p:nvPicPr>
          <p:cNvPr id="1536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20838" y="2236788"/>
            <a:ext cx="5753100" cy="425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3917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fade">
                                      <p:cBhvr>
                                        <p:cTn id="7"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Rectangle 1"/>
          <p:cNvSpPr>
            <a:spLocks noChangeArrowheads="1"/>
          </p:cNvSpPr>
          <p:nvPr/>
        </p:nvSpPr>
        <p:spPr bwMode="auto">
          <a:xfrm>
            <a:off x="596900" y="736600"/>
            <a:ext cx="7697788"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50000"/>
              </a:lnSpc>
              <a:spcBef>
                <a:spcPct val="0"/>
              </a:spcBef>
              <a:buFontTx/>
              <a:buNone/>
            </a:pPr>
            <a:r>
              <a:rPr lang="en-GB" altLang="en-US">
                <a:solidFill>
                  <a:schemeClr val="tx1"/>
                </a:solidFill>
                <a:latin typeface="BPreplay" panose="02000503000000020004" pitchFamily="50" charset="0"/>
                <a:cs typeface="Times New Roman" panose="02020603050405020304" pitchFamily="18" charset="0"/>
              </a:rPr>
              <a:t>Northern Ireland remains part of the United Kingdom. </a:t>
            </a:r>
            <a:endParaRPr lang="en-US" altLang="en-US">
              <a:solidFill>
                <a:schemeClr val="tx1"/>
              </a:solidFill>
              <a:latin typeface="Times New Roman" panose="02020603050405020304" pitchFamily="18" charset="0"/>
              <a:cs typeface="Times New Roman" panose="02020603050405020304" pitchFamily="18" charset="0"/>
            </a:endParaRPr>
          </a:p>
          <a:p>
            <a:pPr>
              <a:lnSpc>
                <a:spcPct val="150000"/>
              </a:lnSpc>
              <a:spcBef>
                <a:spcPct val="0"/>
              </a:spcBef>
              <a:buFontTx/>
              <a:buNone/>
            </a:pPr>
            <a:r>
              <a:rPr lang="en-GB" altLang="en-US">
                <a:solidFill>
                  <a:schemeClr val="tx1"/>
                </a:solidFill>
                <a:latin typeface="BPreplay" panose="02000503000000020004" pitchFamily="50" charset="0"/>
                <a:cs typeface="Times New Roman" panose="02020603050405020304" pitchFamily="18" charset="0"/>
              </a:rPr>
              <a:t>The southern part of Ireland is the Republic of Ireland, or Eire. This part of Ireland became a Republic in 1921. This is the flag of the Republic of Ireland. </a:t>
            </a:r>
            <a:endParaRPr lang="en-US" altLang="en-US">
              <a:solidFill>
                <a:schemeClr val="tx1"/>
              </a:solidFill>
              <a:latin typeface="Times New Roman" panose="02020603050405020304" pitchFamily="18" charset="0"/>
              <a:cs typeface="Times New Roman" panose="02020603050405020304" pitchFamily="18" charset="0"/>
            </a:endParaRPr>
          </a:p>
        </p:txBody>
      </p:sp>
      <p:pic>
        <p:nvPicPr>
          <p:cNvPr id="16387"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5450" y="2155825"/>
            <a:ext cx="5753100" cy="425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2524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625475" y="898525"/>
            <a:ext cx="7743825" cy="50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50000"/>
              </a:lnSpc>
              <a:spcBef>
                <a:spcPct val="0"/>
              </a:spcBef>
              <a:buFontTx/>
              <a:buNone/>
            </a:pPr>
            <a:r>
              <a:rPr lang="en-GB" altLang="en-US">
                <a:solidFill>
                  <a:schemeClr val="tx1"/>
                </a:solidFill>
                <a:latin typeface="BPreplay" panose="02000503000000020004" pitchFamily="50" charset="0"/>
                <a:cs typeface="Times New Roman" panose="02020603050405020304" pitchFamily="18" charset="0"/>
              </a:rPr>
              <a:t>Can you tell the story of the Union Flag?</a:t>
            </a:r>
            <a:endParaRPr lang="en-US" altLang="en-US">
              <a:solidFill>
                <a:schemeClr val="tx1"/>
              </a:solidFill>
              <a:latin typeface="Times New Roman" panose="02020603050405020304" pitchFamily="18" charset="0"/>
              <a:cs typeface="Times New Roman" panose="02020603050405020304" pitchFamily="18" charset="0"/>
            </a:endParaRPr>
          </a:p>
        </p:txBody>
      </p:sp>
      <p:pic>
        <p:nvPicPr>
          <p:cNvPr id="17411"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4271" y="1151731"/>
            <a:ext cx="7026232" cy="5195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7396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5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4009942"/>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1208</TotalTime>
  <Words>585</Words>
  <Application>Microsoft Office PowerPoint</Application>
  <PresentationFormat>On-screen Show (4:3)</PresentationFormat>
  <Paragraphs>25</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Sassoon Infant Rg</vt:lpstr>
      <vt:lpstr>BPreplay</vt:lpstr>
      <vt:lpstr>Arial</vt:lpstr>
      <vt:lpstr>Times New Roman</vt:lpstr>
      <vt:lpstr>Sassoon Infant Md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Amy Halbert</cp:lastModifiedBy>
  <cp:revision>104</cp:revision>
  <dcterms:created xsi:type="dcterms:W3CDTF">2014-10-01T16:09:27Z</dcterms:created>
  <dcterms:modified xsi:type="dcterms:W3CDTF">2020-07-02T19:45:11Z</dcterms:modified>
</cp:coreProperties>
</file>