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1" r:id="rId4"/>
    <p:sldId id="353" r:id="rId5"/>
    <p:sldId id="283" r:id="rId6"/>
    <p:sldId id="350" r:id="rId7"/>
    <p:sldId id="306" r:id="rId8"/>
    <p:sldId id="346" r:id="rId9"/>
    <p:sldId id="343" r:id="rId10"/>
    <p:sldId id="351" r:id="rId11"/>
    <p:sldId id="352" r:id="rId12"/>
    <p:sldId id="323" r:id="rId13"/>
    <p:sldId id="321" r:id="rId14"/>
    <p:sldId id="341" r:id="rId15"/>
    <p:sldId id="322" r:id="rId16"/>
    <p:sldId id="317" r:id="rId17"/>
    <p:sldId id="347" r:id="rId18"/>
    <p:sldId id="348" r:id="rId19"/>
    <p:sldId id="31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4F7F9"/>
    <a:srgbClr val="FDFAF9"/>
    <a:srgbClr val="F9F9F8"/>
    <a:srgbClr val="F6F8F7"/>
    <a:srgbClr val="00998F"/>
    <a:srgbClr val="163A5E"/>
    <a:srgbClr val="93CAD2"/>
    <a:srgbClr val="158135"/>
    <a:srgbClr val="53AFD1"/>
    <a:srgbClr val="E478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79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2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4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5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7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63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54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63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7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3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16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58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B5466-5407-634A-BF17-A6ADCAE9FA31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6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.m4a"/><Relationship Id="rId7" Type="http://schemas.openxmlformats.org/officeDocument/2006/relationships/image" Target="../media/image1.jpe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media2.m4a"/><Relationship Id="rId4" Type="http://schemas.microsoft.com/office/2007/relationships/media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8.emf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4" Type="http://schemas.openxmlformats.org/officeDocument/2006/relationships/hyperlink" Target="https://youtu.be/obALIu3oLb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W_Parents Eve_Presentation_V2 p1-2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1912" y="5514528"/>
            <a:ext cx="68958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Arial"/>
                <a:cs typeface="Arial"/>
              </a:rPr>
              <a:t>Staffordshire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  <a:latin typeface="Arial"/>
                <a:cs typeface="Arial"/>
              </a:rPr>
              <a:t>Wednesday 4</a:t>
            </a:r>
            <a:r>
              <a:rPr lang="en-US" sz="2000" baseline="30000" dirty="0" smtClean="0">
                <a:solidFill>
                  <a:schemeClr val="bg1"/>
                </a:solidFill>
                <a:latin typeface="Arial"/>
                <a:cs typeface="Arial"/>
              </a:rPr>
              <a:t>th</a:t>
            </a:r>
            <a:r>
              <a:rPr lang="en-US" sz="2000" dirty="0" smtClean="0">
                <a:solidFill>
                  <a:schemeClr val="bg1"/>
                </a:solidFill>
                <a:latin typeface="Arial"/>
                <a:cs typeface="Arial"/>
              </a:rPr>
              <a:t> May – Friday 6</a:t>
            </a:r>
            <a:r>
              <a:rPr lang="en-US" sz="2000" baseline="30000" dirty="0" smtClean="0">
                <a:solidFill>
                  <a:schemeClr val="bg1"/>
                </a:solidFill>
                <a:latin typeface="Arial"/>
                <a:cs typeface="Arial"/>
              </a:rPr>
              <a:t>th</a:t>
            </a:r>
            <a:r>
              <a:rPr lang="en-US" sz="2000" dirty="0" smtClean="0">
                <a:solidFill>
                  <a:schemeClr val="bg1"/>
                </a:solidFill>
                <a:latin typeface="Arial"/>
                <a:cs typeface="Arial"/>
              </a:rPr>
              <a:t> May </a:t>
            </a: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13700" y="865909"/>
            <a:ext cx="609600" cy="6096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465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69"/>
    </mc:Choice>
    <mc:Fallback xmlns="">
      <p:transition spd="slow" advClick="0" advTm="15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xtra Slides x2-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92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20"/>
    </mc:Choice>
    <mc:Fallback xmlns="">
      <p:transition spd="slow" advTm="15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06"/>
    </mc:Choice>
    <mc:Fallback xmlns="">
      <p:transition spd="slow" advTm="20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activities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17" y="5799474"/>
            <a:ext cx="8986283" cy="8839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2109" y="1676400"/>
            <a:ext cx="74676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Abseiling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Caving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Problem solving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Jacobs Ladder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Archery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Scrapheap Challenge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Mini Olympics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Campfire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Movie Night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Quad biking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Low ropes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mtClean="0"/>
              <a:t>Bushcraft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Areoball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Laser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5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AFFS AMENDS_v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8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7"/>
    </mc:Choice>
    <mc:Fallback xmlns="">
      <p:transition spd="slow" advTm="4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run of the day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17" y="5799474"/>
            <a:ext cx="8986283" cy="8839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2109" y="1676400"/>
            <a:ext cx="74676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7:00am – Wake up call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8:00am – Breakfast</a:t>
            </a:r>
          </a:p>
          <a:p>
            <a:r>
              <a:rPr lang="en-GB" sz="2400" dirty="0" smtClean="0"/>
              <a:t>9:15am – First activity </a:t>
            </a:r>
          </a:p>
          <a:p>
            <a:r>
              <a:rPr lang="en-GB" sz="2400" dirty="0" smtClean="0"/>
              <a:t>10:50am – Second activity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1:30pm – Lunch</a:t>
            </a:r>
          </a:p>
          <a:p>
            <a:r>
              <a:rPr lang="en-GB" sz="2400" dirty="0" smtClean="0"/>
              <a:t>2:30pm – Third activity </a:t>
            </a:r>
          </a:p>
          <a:p>
            <a:r>
              <a:rPr lang="en-GB" sz="2400" dirty="0" smtClean="0"/>
              <a:t>4:00pm – Fourth activity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6:30 pm – Dinner</a:t>
            </a:r>
          </a:p>
          <a:p>
            <a:r>
              <a:rPr lang="en-GB" sz="2400" dirty="0" smtClean="0"/>
              <a:t>7:45- 9:00pm – Evening activity </a:t>
            </a:r>
          </a:p>
          <a:p>
            <a:r>
              <a:rPr lang="en-GB" sz="2400" dirty="0" smtClean="0"/>
              <a:t>9:00pm – Shower / Time in own rooms</a:t>
            </a:r>
          </a:p>
          <a:p>
            <a:r>
              <a:rPr lang="en-GB" sz="2400" dirty="0" smtClean="0"/>
              <a:t>10:00pm – Lights out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62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93453" y="3835451"/>
            <a:ext cx="2520000" cy="209968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Aft>
                <a:spcPts val="600"/>
              </a:spcAft>
            </a:pPr>
            <a:r>
              <a:rPr lang="en-US" sz="1100" b="1" dirty="0">
                <a:solidFill>
                  <a:srgbClr val="158135"/>
                </a:solidFill>
                <a:latin typeface="Arial"/>
                <a:cs typeface="Arial"/>
              </a:rPr>
              <a:t>Outdoor highlights: </a:t>
            </a:r>
            <a:r>
              <a:rPr lang="en-US" sz="1100" dirty="0">
                <a:solidFill>
                  <a:srgbClr val="4E4E5C"/>
                </a:solidFill>
                <a:latin typeface="Arial"/>
                <a:cs typeface="Arial"/>
              </a:rPr>
              <a:t>Adventure apparatus  including </a:t>
            </a:r>
            <a:r>
              <a:rPr lang="en-US" sz="1100" dirty="0" err="1">
                <a:solidFill>
                  <a:srgbClr val="4E4E5C"/>
                </a:solidFill>
                <a:latin typeface="Arial"/>
                <a:cs typeface="Arial"/>
              </a:rPr>
              <a:t>zipwire</a:t>
            </a:r>
            <a:r>
              <a:rPr lang="en-US" sz="1100" dirty="0">
                <a:solidFill>
                  <a:srgbClr val="4E4E5C"/>
                </a:solidFill>
                <a:latin typeface="Arial"/>
                <a:cs typeface="Arial"/>
              </a:rPr>
              <a:t> and abseiling, archery, </a:t>
            </a:r>
            <a:r>
              <a:rPr lang="en-US" sz="1100" dirty="0" err="1">
                <a:solidFill>
                  <a:srgbClr val="4E4E5C"/>
                </a:solidFill>
                <a:latin typeface="Arial"/>
                <a:cs typeface="Arial"/>
              </a:rPr>
              <a:t>bushcraft</a:t>
            </a:r>
            <a:r>
              <a:rPr lang="en-US" sz="1100" dirty="0">
                <a:solidFill>
                  <a:srgbClr val="4E4E5C"/>
                </a:solidFill>
                <a:latin typeface="Arial"/>
                <a:cs typeface="Arial"/>
              </a:rPr>
              <a:t> and a fun and challenging low ropes </a:t>
            </a:r>
            <a:r>
              <a:rPr lang="en-US" sz="1100" dirty="0" smtClean="0">
                <a:solidFill>
                  <a:srgbClr val="4E4E5C"/>
                </a:solidFill>
                <a:latin typeface="Arial"/>
                <a:cs typeface="Arial"/>
              </a:rPr>
              <a:t>course. </a:t>
            </a:r>
            <a:endParaRPr lang="en-US" sz="1100" dirty="0">
              <a:solidFill>
                <a:srgbClr val="4E4E5C"/>
              </a:solidFill>
              <a:latin typeface="Arial"/>
              <a:cs typeface="Arial"/>
            </a:endParaRPr>
          </a:p>
          <a:p>
            <a:pPr>
              <a:lnSpc>
                <a:spcPts val="1400"/>
              </a:lnSpc>
              <a:spcAft>
                <a:spcPts val="600"/>
              </a:spcAft>
            </a:pPr>
            <a:r>
              <a:rPr lang="en-US" sz="1100" b="1" dirty="0">
                <a:solidFill>
                  <a:srgbClr val="158135"/>
                </a:solidFill>
                <a:latin typeface="Arial"/>
                <a:cs typeface="Arial"/>
              </a:rPr>
              <a:t>Indoor highlights: </a:t>
            </a:r>
            <a:r>
              <a:rPr lang="en-US" sz="1100" dirty="0">
                <a:solidFill>
                  <a:srgbClr val="4E4E5C"/>
                </a:solidFill>
                <a:latin typeface="Arial"/>
                <a:cs typeface="Arial"/>
              </a:rPr>
              <a:t>Flexible indoor space for  all weather activities including problem solving and team challenges.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11542" y="4418273"/>
            <a:ext cx="2418581" cy="619394"/>
          </a:xfrm>
          <a:prstGeom prst="rect">
            <a:avLst/>
          </a:prstGeom>
          <a:solidFill>
            <a:srgbClr val="158135"/>
          </a:solidFill>
        </p:spPr>
        <p:txBody>
          <a:bodyPr wrap="square" lIns="180000" tIns="0" rIns="180000" bIns="0" rtlCol="0">
            <a:noAutofit/>
          </a:bodyPr>
          <a:lstStyle/>
          <a:p>
            <a:pPr>
              <a:spcAft>
                <a:spcPts val="1000"/>
              </a:spcAft>
            </a:pPr>
            <a:r>
              <a:rPr lang="en-US" sz="1100" dirty="0" smtClean="0">
                <a:solidFill>
                  <a:schemeClr val="bg1"/>
                </a:solidFill>
                <a:latin typeface="Arial"/>
                <a:cs typeface="Arial"/>
              </a:rPr>
              <a:t>200 </a:t>
            </a:r>
            <a:r>
              <a:rPr lang="en-US" sz="1100" dirty="0">
                <a:solidFill>
                  <a:schemeClr val="bg1"/>
                </a:solidFill>
                <a:latin typeface="Arial"/>
                <a:cs typeface="Arial"/>
              </a:rPr>
              <a:t>in standard rooms </a:t>
            </a:r>
            <a:r>
              <a:rPr lang="en-US" sz="1100" dirty="0" smtClean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en-US" sz="1100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sz="1100"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lang="en-US" sz="1100" dirty="0">
                <a:solidFill>
                  <a:schemeClr val="bg1"/>
                </a:solidFill>
                <a:latin typeface="Arial"/>
                <a:cs typeface="Arial"/>
              </a:rPr>
              <a:t>sleeping </a:t>
            </a:r>
            <a:r>
              <a:rPr lang="en-US" sz="1100" dirty="0" smtClean="0">
                <a:solidFill>
                  <a:schemeClr val="bg1"/>
                </a:solidFill>
                <a:latin typeface="Arial"/>
                <a:cs typeface="Arial"/>
              </a:rPr>
              <a:t>6–12 </a:t>
            </a:r>
            <a:r>
              <a:rPr lang="en-US" sz="1100" dirty="0">
                <a:solidFill>
                  <a:schemeClr val="bg1"/>
                </a:solidFill>
                <a:latin typeface="Arial"/>
                <a:cs typeface="Arial"/>
              </a:rPr>
              <a:t>in each room</a:t>
            </a:r>
            <a:r>
              <a:rPr lang="en-US" sz="1100" dirty="0" smtClean="0">
                <a:solidFill>
                  <a:schemeClr val="bg1"/>
                </a:solidFill>
                <a:latin typeface="Arial"/>
                <a:cs typeface="Arial"/>
              </a:rPr>
              <a:t>)</a:t>
            </a:r>
            <a:endParaRPr lang="en-US" sz="11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1543" y="3835452"/>
            <a:ext cx="2418580" cy="582821"/>
          </a:xfrm>
          <a:prstGeom prst="rect">
            <a:avLst/>
          </a:prstGeom>
          <a:solidFill>
            <a:srgbClr val="158135"/>
          </a:solidFill>
        </p:spPr>
        <p:txBody>
          <a:bodyPr wrap="square" lIns="180000" tIns="0" rIns="0" bIns="0" rtlCol="0" anchor="ctr" anchorCtr="0">
            <a:noAutofit/>
          </a:bodyPr>
          <a:lstStyle/>
          <a:p>
            <a:pPr>
              <a:spcAft>
                <a:spcPts val="1000"/>
              </a:spcAft>
            </a:pPr>
            <a:r>
              <a:rPr lang="en-US" sz="1400" b="1" dirty="0" smtClean="0">
                <a:solidFill>
                  <a:schemeClr val="bg1"/>
                </a:solidFill>
                <a:latin typeface="Arial"/>
                <a:cs typeface="Arial"/>
              </a:rPr>
              <a:t>TOTAL BEDS: 200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7" name="Picture 6" descr="Bed icon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30" y="3893133"/>
            <a:ext cx="504056" cy="504056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7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2"/>
    </mc:Choice>
    <mc:Fallback xmlns="">
      <p:transition spd="slow" advTm="16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633" y="1560817"/>
            <a:ext cx="53636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ronos Pro" panose="020C0502030403020304" pitchFamily="34" charset="0"/>
              </a:rPr>
              <a:t>You’ll </a:t>
            </a:r>
            <a:r>
              <a:rPr lang="en-GB" sz="1400" dirty="0">
                <a:latin typeface="Cronos Pro" panose="020C0502030403020304" pitchFamily="34" charset="0"/>
              </a:rPr>
              <a:t>find welcoming rooms in our comfortable dormitory style </a:t>
            </a:r>
            <a:r>
              <a:rPr lang="en-GB" sz="1400" dirty="0" smtClean="0">
                <a:latin typeface="Cronos Pro" panose="020C0502030403020304" pitchFamily="34" charset="0"/>
              </a:rPr>
              <a:t>accommodation which have </a:t>
            </a:r>
            <a:r>
              <a:rPr lang="en-GB" sz="1400" dirty="0">
                <a:latin typeface="Cronos Pro" panose="020C0502030403020304" pitchFamily="34" charset="0"/>
              </a:rPr>
              <a:t>bathroom facilities and a daily housekeeping check. All of our </a:t>
            </a:r>
            <a:r>
              <a:rPr lang="en-GB" sz="1400" dirty="0" smtClean="0">
                <a:latin typeface="Cronos Pro" panose="020C0502030403020304" pitchFamily="34" charset="0"/>
              </a:rPr>
              <a:t>dormitories are secure </a:t>
            </a:r>
            <a:r>
              <a:rPr lang="en-GB" sz="1400" dirty="0">
                <a:latin typeface="Cronos Pro" panose="020C0502030403020304" pitchFamily="34" charset="0"/>
              </a:rPr>
              <a:t>and </a:t>
            </a:r>
            <a:r>
              <a:rPr lang="en-GB" sz="1400" dirty="0" smtClean="0">
                <a:latin typeface="Cronos Pro" panose="020C0502030403020304" pitchFamily="34" charset="0"/>
              </a:rPr>
              <a:t>comfortable and secure with  key code access and </a:t>
            </a:r>
            <a:r>
              <a:rPr lang="en-GB" sz="1400" dirty="0">
                <a:latin typeface="Cronos Pro" panose="020C0502030403020304" pitchFamily="34" charset="0"/>
              </a:rPr>
              <a:t>all bedding is provided. Pupils sleep in gender separated areas, with separate showers and toilet facilities, and teacher rooms are located close by to allow for plenty of supervision.       </a:t>
            </a:r>
          </a:p>
          <a:p>
            <a:endParaRPr lang="en-GB" sz="1400" dirty="0">
              <a:latin typeface="Cronos Pro" panose="020C0502030403020304" pitchFamily="34" charset="0"/>
            </a:endParaRPr>
          </a:p>
          <a:p>
            <a:endParaRPr lang="en-GB" sz="1400" dirty="0" smtClean="0">
              <a:latin typeface="Cronos Pro" panose="020C05020304030203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13" t="6887"/>
          <a:stretch/>
        </p:blipFill>
        <p:spPr>
          <a:xfrm>
            <a:off x="257694" y="3275573"/>
            <a:ext cx="5345777" cy="24744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t="973" r="4265"/>
          <a:stretch/>
        </p:blipFill>
        <p:spPr>
          <a:xfrm>
            <a:off x="5565804" y="374072"/>
            <a:ext cx="3453505" cy="50758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442" y="441838"/>
            <a:ext cx="5295900" cy="100965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1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36"/>
    </mc:Choice>
    <mc:Fallback xmlns="">
      <p:transition spd="slow" advTm="35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MENDY AMENDS11 v2 1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26"/>
    </mc:Choice>
    <mc:Fallback xmlns="">
      <p:transition spd="slow" advTm="220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46" y="5813328"/>
            <a:ext cx="8987918" cy="8839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1891" y="1417638"/>
            <a:ext cx="810490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All food is Halal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Lots of vegetarian options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Breakfast, Lunch, Dinner and healthy snacks provided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Each school at the centre has their own dining room to eat in for all their meals 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5758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Clothing and Footwear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17" y="5730201"/>
            <a:ext cx="8986283" cy="8839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3564" y="1731818"/>
            <a:ext cx="759229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Main items to think about;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Waterproof Jacket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Lot of layers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Bring spares of everything, the children may get wet or muddy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Appropriate footwear (trainers)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023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4"/>
    </mc:Choice>
    <mc:Fallback xmlns="">
      <p:transition spd="slow" advTm="781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0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3"/>
    </mc:Choice>
    <mc:Fallback xmlns="">
      <p:transition spd="slow" advTm="1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9293" y="1194459"/>
            <a:ext cx="6722907" cy="43088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 b="1" dirty="0">
                <a:solidFill>
                  <a:srgbClr val="00998F"/>
                </a:solidFill>
                <a:latin typeface="Arial"/>
                <a:cs typeface="Arial"/>
              </a:rPr>
              <a:t>We know how daunting it can be letting your child go on a residential visit, so we do everything we can to make it a safe and enjoyable experience for all.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7763" y="2020415"/>
            <a:ext cx="4809437" cy="30623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Our policies and procedures are designed to make sure we adhere to the highest safety standards at all times</a:t>
            </a:r>
            <a:r>
              <a:rPr lang="en-US" sz="1300" dirty="0" smtClean="0">
                <a:solidFill>
                  <a:srgbClr val="4E4E5C"/>
                </a:solidFill>
                <a:latin typeface="Arial"/>
                <a:cs typeface="Arial"/>
              </a:rPr>
              <a:t>: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 smtClean="0">
                <a:solidFill>
                  <a:srgbClr val="4E4E5C"/>
                </a:solidFill>
                <a:latin typeface="Arial"/>
                <a:cs typeface="Arial"/>
              </a:rPr>
              <a:t>Continual 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safety and first aid training for all staff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 smtClean="0">
                <a:solidFill>
                  <a:srgbClr val="4E4E5C"/>
                </a:solidFill>
                <a:latin typeface="Arial"/>
                <a:cs typeface="Arial"/>
              </a:rPr>
              <a:t>Regular 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checks on equipment before and after every activity session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 smtClean="0">
                <a:solidFill>
                  <a:srgbClr val="4E4E5C"/>
                </a:solidFill>
                <a:latin typeface="Arial"/>
                <a:cs typeface="Arial"/>
              </a:rPr>
              <a:t>Qualified 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First-Aider on </a:t>
            </a:r>
            <a:r>
              <a:rPr lang="en-US" sz="1300" dirty="0" err="1">
                <a:solidFill>
                  <a:srgbClr val="4E4E5C"/>
                </a:solidFill>
                <a:latin typeface="Arial"/>
                <a:cs typeface="Arial"/>
              </a:rPr>
              <a:t>centre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 24/7</a:t>
            </a:r>
          </a:p>
          <a:p>
            <a:pPr marL="180000" indent="-180000">
              <a:spcAft>
                <a:spcPts val="800"/>
              </a:spcAft>
              <a:buFont typeface="Lucida Grande"/>
              <a:buChar char="–"/>
            </a:pPr>
            <a:r>
              <a:rPr lang="en-US" sz="1300" dirty="0" smtClean="0">
                <a:solidFill>
                  <a:srgbClr val="4E4E5C"/>
                </a:solidFill>
                <a:latin typeface="Arial"/>
                <a:cs typeface="Arial"/>
              </a:rPr>
              <a:t>All 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staff are fully DBS checked.</a:t>
            </a:r>
          </a:p>
          <a:p>
            <a:pPr>
              <a:spcAft>
                <a:spcPts val="8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We create a warm, supportive environment for students so they quickly feel at home. All our activities are progressive, allowing students to join in at whatever level they’re comfortable with. </a:t>
            </a:r>
          </a:p>
          <a:p>
            <a:pPr>
              <a:spcAft>
                <a:spcPts val="4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We have found the best way to help children cope with being away from home is to keep them busy, having fun from dawn ‘til dusk.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9293" y="5649413"/>
            <a:ext cx="480943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800" dirty="0" err="1">
                <a:solidFill>
                  <a:srgbClr val="4E4E5C"/>
                </a:solidFill>
                <a:latin typeface="Arial"/>
                <a:cs typeface="Arial"/>
              </a:rPr>
              <a:t>Kingswood</a:t>
            </a:r>
            <a:r>
              <a:rPr lang="en-US" sz="800" dirty="0">
                <a:solidFill>
                  <a:srgbClr val="4E4E5C"/>
                </a:solidFill>
                <a:latin typeface="Arial"/>
                <a:cs typeface="Arial"/>
              </a:rPr>
              <a:t> cannot guarantee 100% safety for personal items brought onto </a:t>
            </a:r>
            <a:r>
              <a:rPr lang="en-US" sz="800" dirty="0" err="1">
                <a:solidFill>
                  <a:srgbClr val="4E4E5C"/>
                </a:solidFill>
                <a:latin typeface="Arial"/>
                <a:cs typeface="Arial"/>
              </a:rPr>
              <a:t>centre</a:t>
            </a:r>
            <a:r>
              <a:rPr lang="en-US" sz="800" dirty="0">
                <a:solidFill>
                  <a:srgbClr val="4E4E5C"/>
                </a:solidFill>
                <a:latin typeface="Arial"/>
                <a:cs typeface="Arial"/>
              </a:rPr>
              <a:t> and they will not be covered by insurance.  It is therefore advisable to leave valuables – cameras, mobiles, iPods, MP3 players, computer games, </a:t>
            </a:r>
            <a:r>
              <a:rPr lang="en-US" sz="800" dirty="0" err="1">
                <a:solidFill>
                  <a:srgbClr val="4E4E5C"/>
                </a:solidFill>
                <a:latin typeface="Arial"/>
                <a:cs typeface="Arial"/>
              </a:rPr>
              <a:t>jewellery</a:t>
            </a:r>
            <a:r>
              <a:rPr lang="en-US" sz="800" dirty="0">
                <a:solidFill>
                  <a:srgbClr val="4E4E5C"/>
                </a:solidFill>
                <a:latin typeface="Arial"/>
                <a:cs typeface="Arial"/>
              </a:rPr>
              <a:t> - at home. A clearly named disposable camera is acceptable.</a:t>
            </a:r>
          </a:p>
        </p:txBody>
      </p:sp>
      <p:pic>
        <p:nvPicPr>
          <p:cNvPr id="2" name="Picture 1" descr="Extra Slides x2-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1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2"/>
    </mc:Choice>
    <mc:Fallback xmlns="">
      <p:transition spd="slow" advTm="24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W_Parents Eve_Presentation_V2.pdf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3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0132" y="5618462"/>
            <a:ext cx="5011661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3200" baseline="30000" dirty="0">
                <a:solidFill>
                  <a:srgbClr val="FFFFFF"/>
                </a:solidFill>
              </a:rPr>
              <a:t>https://</a:t>
            </a:r>
            <a:r>
              <a:rPr lang="en-GB" sz="3200" baseline="30000" dirty="0" err="1">
                <a:solidFill>
                  <a:srgbClr val="FFFFFF"/>
                </a:solidFill>
              </a:rPr>
              <a:t>www.youtube.com</a:t>
            </a:r>
            <a:r>
              <a:rPr lang="en-GB" sz="3200" baseline="30000" dirty="0">
                <a:solidFill>
                  <a:srgbClr val="FFFFFF"/>
                </a:solidFill>
              </a:rPr>
              <a:t>/channel/UCy0___ghMVMWC_5THw2iogg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9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1"/>
    </mc:Choice>
    <mc:Fallback xmlns="">
      <p:transition spd="slow" advTm="10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66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1"/>
    </mc:Choice>
    <mc:Fallback xmlns="">
      <p:transition spd="slow" advTm="5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4"/>
    </mc:Choice>
    <mc:Fallback xmlns="">
      <p:transition spd="slow" advTm="7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5018" y="568036"/>
            <a:ext cx="822917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Price:</a:t>
            </a:r>
          </a:p>
          <a:p>
            <a:pPr marL="342900" indent="-342900">
              <a:buFontTx/>
              <a:buChar char="-"/>
            </a:pPr>
            <a:r>
              <a:rPr lang="en-GB" sz="2400" dirty="0" smtClean="0"/>
              <a:t>£50.00   or </a:t>
            </a:r>
          </a:p>
          <a:p>
            <a:r>
              <a:rPr lang="en-GB" sz="2400" dirty="0" smtClean="0"/>
              <a:t>- £30.00 for children who are eligible for Free School meals 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What is included;</a:t>
            </a:r>
          </a:p>
          <a:p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 smtClean="0"/>
              <a:t>Transport to and from Kingswood</a:t>
            </a:r>
          </a:p>
          <a:p>
            <a:pPr marL="285750" indent="-285750">
              <a:buFontTx/>
              <a:buChar char="-"/>
            </a:pPr>
            <a:r>
              <a:rPr lang="en-GB" sz="2400" dirty="0" smtClean="0"/>
              <a:t>All meals (Children will need to bring in a packed lunch on the </a:t>
            </a:r>
          </a:p>
          <a:p>
            <a:pPr marL="285750" indent="-285750">
              <a:buFontTx/>
              <a:buChar char="-"/>
            </a:pPr>
            <a:r>
              <a:rPr lang="en-GB" sz="2400" dirty="0" smtClean="0"/>
              <a:t>Wednesday)</a:t>
            </a:r>
          </a:p>
          <a:p>
            <a:pPr marL="285750" indent="-285750">
              <a:buFontTx/>
              <a:buChar char="-"/>
            </a:pPr>
            <a:r>
              <a:rPr lang="en-GB" sz="2400" dirty="0" smtClean="0"/>
              <a:t>Accommodation for 2 nights </a:t>
            </a:r>
          </a:p>
          <a:p>
            <a:endParaRPr lang="en-GB" sz="2400" dirty="0"/>
          </a:p>
          <a:p>
            <a:r>
              <a:rPr lang="en-GB" sz="2400" dirty="0" smtClean="0"/>
              <a:t>Questions or queries to enquiry@rgntpark.bham.sch.uk</a:t>
            </a:r>
            <a:endParaRPr lang="en-GB" sz="24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87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53"/>
    </mc:Choice>
    <mc:Fallback xmlns="">
      <p:transition spd="slow" advTm="39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7455" y="277091"/>
            <a:ext cx="484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/>
              <a:t>Covid</a:t>
            </a:r>
            <a:r>
              <a:rPr lang="en-GB" sz="2800" dirty="0" smtClean="0"/>
              <a:t> Precautions </a:t>
            </a:r>
            <a:endParaRPr lang="en-GB" sz="2800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42108" y="1427018"/>
            <a:ext cx="72459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centre has clear </a:t>
            </a:r>
            <a:r>
              <a:rPr lang="en-GB" dirty="0" err="1" smtClean="0"/>
              <a:t>Covid</a:t>
            </a:r>
            <a:r>
              <a:rPr lang="en-GB" dirty="0" smtClean="0"/>
              <a:t> guidelines in place to ensure all areas are cleaned regularly and hygiene standards are high.</a:t>
            </a:r>
          </a:p>
          <a:p>
            <a:endParaRPr lang="en-GB" dirty="0"/>
          </a:p>
          <a:p>
            <a:r>
              <a:rPr lang="en-GB" dirty="0" smtClean="0"/>
              <a:t>All staff undergo regular lateral flow testing </a:t>
            </a:r>
          </a:p>
          <a:p>
            <a:endParaRPr lang="en-GB" dirty="0"/>
          </a:p>
          <a:p>
            <a:r>
              <a:rPr lang="en-GB" dirty="0" smtClean="0"/>
              <a:t>Social distancing between groups is planned for including during activities and meal time as well as visits to the onsite shop</a:t>
            </a:r>
          </a:p>
          <a:p>
            <a:endParaRPr lang="en-GB" dirty="0"/>
          </a:p>
          <a:p>
            <a:r>
              <a:rPr lang="en-GB" dirty="0" smtClean="0"/>
              <a:t>Regular handwashing is encouraged between activities and at meal times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061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8"/>
    </mc:Choice>
    <mc:Fallback xmlns="">
      <p:transition spd="slow" advTm="5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0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"/>
    </mc:Choice>
    <mc:Fallback xmlns="">
      <p:transition spd="slow" advTm="1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592</Words>
  <Application>Microsoft Office PowerPoint</Application>
  <PresentationFormat>On-screen Show (4:3)</PresentationFormat>
  <Paragraphs>82</Paragraphs>
  <Slides>19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Cronos Pro</vt:lpstr>
      <vt:lpstr>Lucida Grande</vt:lpstr>
      <vt:lpstr>Office Theme</vt:lpstr>
      <vt:lpstr>PowerPoint Presentation</vt:lpstr>
      <vt:lpstr>PowerPoint Presentation</vt:lpstr>
      <vt:lpstr>PowerPoint Presentation</vt:lpstr>
      <vt:lpstr>Examples of activities</vt:lpstr>
      <vt:lpstr>PowerPoint Presentation</vt:lpstr>
      <vt:lpstr>General run of the day</vt:lpstr>
      <vt:lpstr>PowerPoint Presentation</vt:lpstr>
      <vt:lpstr>PowerPoint Presentation</vt:lpstr>
      <vt:lpstr>PowerPoint Presentation</vt:lpstr>
      <vt:lpstr>Food </vt:lpstr>
      <vt:lpstr>Clothing and Footwear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2UpFront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Highland</dc:creator>
  <cp:lastModifiedBy>Nicole Folbigg</cp:lastModifiedBy>
  <cp:revision>86</cp:revision>
  <dcterms:created xsi:type="dcterms:W3CDTF">2016-09-08T15:10:43Z</dcterms:created>
  <dcterms:modified xsi:type="dcterms:W3CDTF">2022-01-11T08:38:23Z</dcterms:modified>
</cp:coreProperties>
</file>