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1E9FE-D780-4BC0-BC4F-6666034E627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D755B-E6C7-4793-8B24-AA8B0050F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448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1E9FE-D780-4BC0-BC4F-6666034E627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D755B-E6C7-4793-8B24-AA8B0050F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531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1E9FE-D780-4BC0-BC4F-6666034E627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D755B-E6C7-4793-8B24-AA8B0050F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606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1E9FE-D780-4BC0-BC4F-6666034E627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D755B-E6C7-4793-8B24-AA8B0050F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258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1E9FE-D780-4BC0-BC4F-6666034E627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D755B-E6C7-4793-8B24-AA8B0050F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769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1E9FE-D780-4BC0-BC4F-6666034E627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D755B-E6C7-4793-8B24-AA8B0050F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393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1E9FE-D780-4BC0-BC4F-6666034E627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D755B-E6C7-4793-8B24-AA8B0050F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068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1E9FE-D780-4BC0-BC4F-6666034E627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D755B-E6C7-4793-8B24-AA8B0050F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717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1E9FE-D780-4BC0-BC4F-6666034E627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D755B-E6C7-4793-8B24-AA8B0050F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82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1E9FE-D780-4BC0-BC4F-6666034E627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D755B-E6C7-4793-8B24-AA8B0050F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389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1E9FE-D780-4BC0-BC4F-6666034E627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D755B-E6C7-4793-8B24-AA8B0050F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185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1E9FE-D780-4BC0-BC4F-6666034E6272}" type="datetimeFigureOut">
              <a:rPr lang="en-GB" smtClean="0"/>
              <a:t>01/10/2020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D755B-E6C7-4793-8B24-AA8B0050F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46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2279650" y="1739900"/>
            <a:ext cx="5499100" cy="1416050"/>
          </a:xfrm>
          <a:prstGeom prst="roundRect">
            <a:avLst>
              <a:gd name="adj" fmla="val 24978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19"/>
          <a:stretch/>
        </p:blipFill>
        <p:spPr>
          <a:xfrm>
            <a:off x="2265984" y="1462487"/>
            <a:ext cx="7646366" cy="4630817"/>
          </a:xfrm>
          <a:prstGeom prst="roundRect">
            <a:avLst>
              <a:gd name="adj" fmla="val 8978"/>
            </a:avLst>
          </a:prstGeom>
        </p:spPr>
      </p:pic>
      <p:sp>
        <p:nvSpPr>
          <p:cNvPr id="7172" name="Content Placeholder 6"/>
          <p:cNvSpPr>
            <a:spLocks noGrp="1"/>
          </p:cNvSpPr>
          <p:nvPr>
            <p:ph idx="1"/>
          </p:nvPr>
        </p:nvSpPr>
        <p:spPr>
          <a:xfrm>
            <a:off x="2279651" y="1739900"/>
            <a:ext cx="4391025" cy="1416050"/>
          </a:xfrm>
        </p:spPr>
        <p:txBody>
          <a:bodyPr anchor="ctr"/>
          <a:lstStyle/>
          <a:p>
            <a:pPr marL="0" indent="0" algn="ctr">
              <a:buNone/>
            </a:pPr>
            <a:r>
              <a:rPr lang="en-GB" altLang="en-US" smtClean="0"/>
              <a:t>Today we will be thinking about plants found in gardens. </a:t>
            </a:r>
          </a:p>
        </p:txBody>
      </p:sp>
      <p:sp>
        <p:nvSpPr>
          <p:cNvPr id="7173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Great Gardens</a:t>
            </a:r>
          </a:p>
        </p:txBody>
      </p:sp>
    </p:spTree>
    <p:extLst>
      <p:ext uri="{BB962C8B-B14F-4D97-AF65-F5344CB8AC3E}">
        <p14:creationId xmlns:p14="http://schemas.microsoft.com/office/powerpoint/2010/main" val="124172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2279650" y="1739901"/>
            <a:ext cx="7632700" cy="2233613"/>
          </a:xfrm>
          <a:prstGeom prst="roundRect">
            <a:avLst>
              <a:gd name="adj" fmla="val 1519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279650" y="1739901"/>
            <a:ext cx="7632700" cy="2233613"/>
          </a:xfrm>
        </p:spPr>
        <p:txBody>
          <a:bodyPr rtlCol="0" anchor="ctr">
            <a:normAutofit fontScale="77500" lnSpcReduction="20000"/>
          </a:bodyPr>
          <a:lstStyle/>
          <a:p>
            <a:pPr marL="0" indent="0" algn="ctr">
              <a:lnSpc>
                <a:spcPct val="110000"/>
              </a:lnSpc>
              <a:buNone/>
              <a:defRPr/>
            </a:pPr>
            <a:r>
              <a:rPr lang="en-GB" dirty="0">
                <a:cs typeface="+mn-cs"/>
              </a:rPr>
              <a:t>Gardens are places where people grow plants.</a:t>
            </a:r>
          </a:p>
          <a:p>
            <a:pPr marL="0" indent="0" algn="ctr">
              <a:lnSpc>
                <a:spcPct val="110000"/>
              </a:lnSpc>
              <a:buNone/>
              <a:defRPr/>
            </a:pPr>
            <a:r>
              <a:rPr lang="en-GB" dirty="0">
                <a:cs typeface="+mn-cs"/>
              </a:rPr>
              <a:t>Some people grow plants because they are nice to look at. </a:t>
            </a:r>
          </a:p>
          <a:p>
            <a:pPr marL="0" indent="0" algn="ctr">
              <a:lnSpc>
                <a:spcPct val="110000"/>
              </a:lnSpc>
              <a:buNone/>
              <a:defRPr/>
            </a:pPr>
            <a:r>
              <a:rPr lang="en-GB" dirty="0">
                <a:cs typeface="+mn-cs"/>
              </a:rPr>
              <a:t>Some people use their gardens for growing things to </a:t>
            </a:r>
            <a:r>
              <a:rPr lang="en-GB" dirty="0" smtClean="0">
                <a:cs typeface="+mn-cs"/>
              </a:rPr>
              <a:t>eat. </a:t>
            </a:r>
          </a:p>
          <a:p>
            <a:pPr marL="0" indent="0" algn="ctr">
              <a:lnSpc>
                <a:spcPct val="110000"/>
              </a:lnSpc>
              <a:buNone/>
              <a:defRPr/>
            </a:pPr>
            <a:r>
              <a:rPr lang="en-GB" dirty="0" smtClean="0">
                <a:cs typeface="+mn-cs"/>
              </a:rPr>
              <a:t>You </a:t>
            </a:r>
            <a:r>
              <a:rPr lang="en-GB" dirty="0">
                <a:cs typeface="+mn-cs"/>
              </a:rPr>
              <a:t>can plant your bean plant in a garden when you take it </a:t>
            </a:r>
            <a:r>
              <a:rPr lang="en-GB" dirty="0" smtClean="0">
                <a:cs typeface="+mn-cs"/>
              </a:rPr>
              <a:t>home.</a:t>
            </a:r>
            <a:br>
              <a:rPr lang="en-GB" dirty="0" smtClean="0">
                <a:cs typeface="+mn-cs"/>
              </a:rPr>
            </a:br>
            <a:r>
              <a:rPr lang="en-GB" dirty="0" smtClean="0">
                <a:cs typeface="+mn-cs"/>
              </a:rPr>
              <a:t>Eventually </a:t>
            </a:r>
            <a:r>
              <a:rPr lang="en-GB" dirty="0">
                <a:cs typeface="+mn-cs"/>
              </a:rPr>
              <a:t>it will grow tasty beans! </a:t>
            </a:r>
          </a:p>
        </p:txBody>
      </p:sp>
      <p:sp>
        <p:nvSpPr>
          <p:cNvPr id="8196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Great Gardens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92350" y="4070351"/>
            <a:ext cx="3746500" cy="2022475"/>
          </a:xfrm>
          <a:prstGeom prst="roundRect">
            <a:avLst>
              <a:gd name="adj" fmla="val 12514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6164264" y="4070351"/>
            <a:ext cx="3748087" cy="2022475"/>
          </a:xfrm>
          <a:prstGeom prst="roundRect">
            <a:avLst>
              <a:gd name="adj" fmla="val 12514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199" name="Content Placeholder 6"/>
          <p:cNvSpPr>
            <a:spLocks/>
          </p:cNvSpPr>
          <p:nvPr/>
        </p:nvSpPr>
        <p:spPr bwMode="auto">
          <a:xfrm>
            <a:off x="6164264" y="4070351"/>
            <a:ext cx="1455737" cy="20224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500"/>
              <a:t>A public park is a kind of garden for lots of people to enjoy. </a:t>
            </a:r>
          </a:p>
        </p:txBody>
      </p:sp>
      <p:pic>
        <p:nvPicPr>
          <p:cNvPr id="820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4335463"/>
            <a:ext cx="2109788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1" name="Content Placeholder 6"/>
          <p:cNvSpPr>
            <a:spLocks/>
          </p:cNvSpPr>
          <p:nvPr/>
        </p:nvSpPr>
        <p:spPr bwMode="auto">
          <a:xfrm>
            <a:off x="2281239" y="4070351"/>
            <a:ext cx="1455737" cy="20224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sz="1500"/>
              <a:t>You might have a garden where you live. </a:t>
            </a:r>
          </a:p>
        </p:txBody>
      </p:sp>
      <p:pic>
        <p:nvPicPr>
          <p:cNvPr id="8202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88"/>
          <a:stretch>
            <a:fillRect/>
          </a:stretch>
        </p:blipFill>
        <p:spPr bwMode="auto">
          <a:xfrm>
            <a:off x="3736976" y="4335463"/>
            <a:ext cx="2106613" cy="149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0389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74888" y="1738313"/>
            <a:ext cx="3821112" cy="1109662"/>
          </a:xfrm>
          <a:prstGeom prst="roundRect">
            <a:avLst>
              <a:gd name="adj" fmla="val 20533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274888" y="2962275"/>
            <a:ext cx="3821112" cy="1917700"/>
          </a:xfrm>
          <a:prstGeom prst="roundRect">
            <a:avLst>
              <a:gd name="adj" fmla="val 10518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20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Great Gardens</a:t>
            </a:r>
          </a:p>
        </p:txBody>
      </p:sp>
      <p:sp>
        <p:nvSpPr>
          <p:cNvPr id="9221" name="Content Placeholder 6"/>
          <p:cNvSpPr>
            <a:spLocks/>
          </p:cNvSpPr>
          <p:nvPr/>
        </p:nvSpPr>
        <p:spPr bwMode="auto">
          <a:xfrm>
            <a:off x="2274888" y="2970213"/>
            <a:ext cx="3821112" cy="19097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GB" altLang="en-US"/>
              <a:t>It could be your own garden, a garden that you like to visit, or it could be a public garden or park. </a:t>
            </a:r>
          </a:p>
        </p:txBody>
      </p:sp>
      <p:sp>
        <p:nvSpPr>
          <p:cNvPr id="9222" name="Content Placeholder 6"/>
          <p:cNvSpPr>
            <a:spLocks/>
          </p:cNvSpPr>
          <p:nvPr/>
        </p:nvSpPr>
        <p:spPr bwMode="auto">
          <a:xfrm>
            <a:off x="2274888" y="1738313"/>
            <a:ext cx="3821112" cy="1109662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Think of a garden that you like</a:t>
            </a:r>
            <a:br>
              <a:rPr lang="en-GB" altLang="en-US"/>
            </a:br>
            <a:r>
              <a:rPr lang="en-GB" altLang="en-US"/>
              <a:t>to spend time in.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274888" y="4991100"/>
            <a:ext cx="3821112" cy="1111250"/>
          </a:xfrm>
          <a:prstGeom prst="roundRect">
            <a:avLst>
              <a:gd name="adj" fmla="val 2417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24" name="Content Placeholder 6"/>
          <p:cNvSpPr>
            <a:spLocks/>
          </p:cNvSpPr>
          <p:nvPr/>
        </p:nvSpPr>
        <p:spPr bwMode="auto">
          <a:xfrm>
            <a:off x="2274888" y="4991100"/>
            <a:ext cx="3821112" cy="1111250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Which garden is a happy</a:t>
            </a:r>
            <a:br>
              <a:rPr lang="en-GB" altLang="en-US"/>
            </a:br>
            <a:r>
              <a:rPr lang="en-GB" altLang="en-US"/>
              <a:t>place for you? </a:t>
            </a:r>
          </a:p>
        </p:txBody>
      </p:sp>
      <p:pic>
        <p:nvPicPr>
          <p:cNvPr id="922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2162176"/>
            <a:ext cx="3251200" cy="351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4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101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997326" y="1738314"/>
            <a:ext cx="5910263" cy="1368425"/>
          </a:xfrm>
          <a:prstGeom prst="roundRect">
            <a:avLst>
              <a:gd name="adj" fmla="val 20533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43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Great Gardens</a:t>
            </a:r>
          </a:p>
        </p:txBody>
      </p:sp>
      <p:sp>
        <p:nvSpPr>
          <p:cNvPr id="10244" name="Content Placeholder 6"/>
          <p:cNvSpPr>
            <a:spLocks/>
          </p:cNvSpPr>
          <p:nvPr/>
        </p:nvSpPr>
        <p:spPr bwMode="auto">
          <a:xfrm>
            <a:off x="3997326" y="1738314"/>
            <a:ext cx="5910263" cy="136842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What kind of plants grow in your favourite garden?</a:t>
            </a:r>
          </a:p>
        </p:txBody>
      </p:sp>
      <p:pic>
        <p:nvPicPr>
          <p:cNvPr id="10245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4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ounded Rectangle 28"/>
          <p:cNvSpPr/>
          <p:nvPr/>
        </p:nvSpPr>
        <p:spPr>
          <a:xfrm>
            <a:off x="3992563" y="3225801"/>
            <a:ext cx="5910262" cy="1370013"/>
          </a:xfrm>
          <a:prstGeom prst="roundRect">
            <a:avLst>
              <a:gd name="adj" fmla="val 20533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3992563" y="4722813"/>
            <a:ext cx="5910262" cy="1370012"/>
          </a:xfrm>
          <a:prstGeom prst="roundRect">
            <a:avLst>
              <a:gd name="adj" fmla="val 20533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248" name="Content Placeholder 6"/>
          <p:cNvSpPr>
            <a:spLocks/>
          </p:cNvSpPr>
          <p:nvPr/>
        </p:nvSpPr>
        <p:spPr bwMode="auto">
          <a:xfrm>
            <a:off x="3992563" y="3217863"/>
            <a:ext cx="5910262" cy="1370012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On your whiteboard, draw a kind of plant that you like.</a:t>
            </a:r>
          </a:p>
        </p:txBody>
      </p:sp>
      <p:sp>
        <p:nvSpPr>
          <p:cNvPr id="10249" name="Content Placeholder 6"/>
          <p:cNvSpPr>
            <a:spLocks/>
          </p:cNvSpPr>
          <p:nvPr/>
        </p:nvSpPr>
        <p:spPr bwMode="auto">
          <a:xfrm>
            <a:off x="4002088" y="4722813"/>
            <a:ext cx="5910262" cy="1370012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Do you know what the plant is called?</a:t>
            </a:r>
            <a:br>
              <a:rPr lang="en-GB" altLang="en-US"/>
            </a:br>
            <a:r>
              <a:rPr lang="en-GB" altLang="en-US"/>
              <a:t>If you want to, write your plant’s name. </a:t>
            </a:r>
          </a:p>
        </p:txBody>
      </p:sp>
      <p:pic>
        <p:nvPicPr>
          <p:cNvPr id="10250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1643063"/>
            <a:ext cx="2363788" cy="444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490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2276475" y="1738313"/>
            <a:ext cx="3754438" cy="2114550"/>
          </a:xfrm>
          <a:prstGeom prst="roundRect">
            <a:avLst>
              <a:gd name="adj" fmla="val 14793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6157914" y="3978275"/>
            <a:ext cx="3754437" cy="2114550"/>
          </a:xfrm>
          <a:prstGeom prst="roundRect">
            <a:avLst>
              <a:gd name="adj" fmla="val 14793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2279650" y="3978275"/>
            <a:ext cx="3754438" cy="2114550"/>
          </a:xfrm>
          <a:prstGeom prst="roundRect">
            <a:avLst>
              <a:gd name="adj" fmla="val 14793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6157914" y="1738313"/>
            <a:ext cx="3754437" cy="2114550"/>
          </a:xfrm>
          <a:prstGeom prst="roundRect">
            <a:avLst>
              <a:gd name="adj" fmla="val 14793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70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Garden Plants: Grass</a:t>
            </a:r>
          </a:p>
        </p:txBody>
      </p:sp>
      <p:sp>
        <p:nvSpPr>
          <p:cNvPr id="11271" name="Content Placeholder 6"/>
          <p:cNvSpPr>
            <a:spLocks/>
          </p:cNvSpPr>
          <p:nvPr/>
        </p:nvSpPr>
        <p:spPr bwMode="auto">
          <a:xfrm>
            <a:off x="2276475" y="1727201"/>
            <a:ext cx="3754438" cy="2125663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Grass is a special kind of plant that looks good and is comfortable to walk on and sit on. </a:t>
            </a:r>
          </a:p>
        </p:txBody>
      </p:sp>
      <p:pic>
        <p:nvPicPr>
          <p:cNvPr id="11272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4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3" name="Content Placeholder 6"/>
          <p:cNvSpPr>
            <a:spLocks/>
          </p:cNvSpPr>
          <p:nvPr/>
        </p:nvSpPr>
        <p:spPr bwMode="auto">
          <a:xfrm>
            <a:off x="6157914" y="1720851"/>
            <a:ext cx="1265237" cy="2132013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You can have a picnic on the grass.</a:t>
            </a:r>
          </a:p>
        </p:txBody>
      </p:sp>
      <p:sp>
        <p:nvSpPr>
          <p:cNvPr id="11274" name="Content Placeholder 6"/>
          <p:cNvSpPr>
            <a:spLocks/>
          </p:cNvSpPr>
          <p:nvPr/>
        </p:nvSpPr>
        <p:spPr bwMode="auto">
          <a:xfrm>
            <a:off x="2278064" y="3978276"/>
            <a:ext cx="1265237" cy="2112963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You can play games on the grass.</a:t>
            </a:r>
          </a:p>
        </p:txBody>
      </p:sp>
      <p:sp>
        <p:nvSpPr>
          <p:cNvPr id="11275" name="Content Placeholder 6"/>
          <p:cNvSpPr>
            <a:spLocks/>
          </p:cNvSpPr>
          <p:nvPr/>
        </p:nvSpPr>
        <p:spPr bwMode="auto">
          <a:xfrm>
            <a:off x="6157914" y="3978276"/>
            <a:ext cx="1265237" cy="213042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You can go for </a:t>
            </a:r>
            <a:br>
              <a:rPr lang="en-GB" altLang="en-US"/>
            </a:br>
            <a:r>
              <a:rPr lang="en-GB" altLang="en-US"/>
              <a:t>a walk on the grass.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2" r="4226"/>
          <a:stretch/>
        </p:blipFill>
        <p:spPr>
          <a:xfrm>
            <a:off x="7423094" y="1873986"/>
            <a:ext cx="2314322" cy="1841859"/>
          </a:xfrm>
          <a:prstGeom prst="round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984" r="16372" b="20033"/>
          <a:stretch/>
        </p:blipFill>
        <p:spPr>
          <a:xfrm>
            <a:off x="3543895" y="4113403"/>
            <a:ext cx="2334681" cy="1841859"/>
          </a:xfrm>
          <a:prstGeom prst="round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02" t="19786" r="21136" b="5846"/>
          <a:stretch/>
        </p:blipFill>
        <p:spPr>
          <a:xfrm>
            <a:off x="7423094" y="4113402"/>
            <a:ext cx="2314322" cy="1841859"/>
          </a:xfrm>
          <a:prstGeom prst="roundRect">
            <a:avLst/>
          </a:prstGeom>
        </p:spPr>
      </p:pic>
      <p:sp>
        <p:nvSpPr>
          <p:cNvPr id="11279" name="TextBox 21"/>
          <p:cNvSpPr txBox="1">
            <a:spLocks noChangeArrowheads="1"/>
          </p:cNvSpPr>
          <p:nvPr/>
        </p:nvSpPr>
        <p:spPr bwMode="auto">
          <a:xfrm>
            <a:off x="2279650" y="6215063"/>
            <a:ext cx="763270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Photos courtesy of emiline220, usacenad, infomastern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335175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Garden Plants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24" t="2459" r="7646" b="42069"/>
          <a:stretch/>
        </p:blipFill>
        <p:spPr>
          <a:xfrm>
            <a:off x="2276442" y="1737546"/>
            <a:ext cx="3754940" cy="1775353"/>
          </a:xfrm>
          <a:prstGeom prst="round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2" t="12738" r="3210" b="28269"/>
          <a:stretch/>
        </p:blipFill>
        <p:spPr>
          <a:xfrm>
            <a:off x="6157410" y="1737546"/>
            <a:ext cx="3754940" cy="1775353"/>
          </a:xfrm>
          <a:prstGeom prst="round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5" t="25732" r="2045" b="7141"/>
          <a:stretch/>
        </p:blipFill>
        <p:spPr>
          <a:xfrm>
            <a:off x="2279650" y="3978084"/>
            <a:ext cx="3751732" cy="1775353"/>
          </a:xfrm>
          <a:prstGeom prst="round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4" t="19722" r="1249" b="11557"/>
          <a:stretch/>
        </p:blipFill>
        <p:spPr>
          <a:xfrm>
            <a:off x="6160618" y="3978083"/>
            <a:ext cx="3751732" cy="1775354"/>
          </a:xfrm>
          <a:prstGeom prst="round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4910138" y="2733675"/>
            <a:ext cx="2362200" cy="2362200"/>
          </a:xfrm>
          <a:prstGeom prst="ellipse">
            <a:avLst/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Here are some garden plants that people grow to look at.</a:t>
            </a:r>
          </a:p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Do you recognise any of these plants?</a:t>
            </a:r>
          </a:p>
        </p:txBody>
      </p:sp>
      <p:sp>
        <p:nvSpPr>
          <p:cNvPr id="12296" name="TextBox 10"/>
          <p:cNvSpPr txBox="1">
            <a:spLocks noChangeArrowheads="1"/>
          </p:cNvSpPr>
          <p:nvPr/>
        </p:nvSpPr>
        <p:spPr bwMode="auto">
          <a:xfrm>
            <a:off x="2276475" y="3513138"/>
            <a:ext cx="37544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buddleia</a:t>
            </a:r>
          </a:p>
        </p:txBody>
      </p:sp>
      <p:sp>
        <p:nvSpPr>
          <p:cNvPr id="12297" name="TextBox 29"/>
          <p:cNvSpPr txBox="1">
            <a:spLocks noChangeArrowheads="1"/>
          </p:cNvSpPr>
          <p:nvPr/>
        </p:nvSpPr>
        <p:spPr bwMode="auto">
          <a:xfrm>
            <a:off x="2276475" y="5753100"/>
            <a:ext cx="37544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dahlia</a:t>
            </a:r>
          </a:p>
        </p:txBody>
      </p:sp>
      <p:sp>
        <p:nvSpPr>
          <p:cNvPr id="12298" name="TextBox 30"/>
          <p:cNvSpPr txBox="1">
            <a:spLocks noChangeArrowheads="1"/>
          </p:cNvSpPr>
          <p:nvPr/>
        </p:nvSpPr>
        <p:spPr bwMode="auto">
          <a:xfrm>
            <a:off x="6157914" y="3513138"/>
            <a:ext cx="3754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clematis</a:t>
            </a:r>
          </a:p>
        </p:txBody>
      </p:sp>
      <p:sp>
        <p:nvSpPr>
          <p:cNvPr id="12299" name="TextBox 32"/>
          <p:cNvSpPr txBox="1">
            <a:spLocks noChangeArrowheads="1"/>
          </p:cNvSpPr>
          <p:nvPr/>
        </p:nvSpPr>
        <p:spPr bwMode="auto">
          <a:xfrm>
            <a:off x="6157914" y="5753100"/>
            <a:ext cx="3754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fuschia</a:t>
            </a:r>
          </a:p>
        </p:txBody>
      </p:sp>
      <p:sp>
        <p:nvSpPr>
          <p:cNvPr id="12300" name="TextBox 21"/>
          <p:cNvSpPr txBox="1">
            <a:spLocks noChangeArrowheads="1"/>
          </p:cNvSpPr>
          <p:nvPr/>
        </p:nvSpPr>
        <p:spPr bwMode="auto">
          <a:xfrm>
            <a:off x="2279650" y="6215063"/>
            <a:ext cx="763270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Photos courtesy of tdlucas5000, cobalt123, Polo-Foto, pchgorman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3135174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Garden Plants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" t="4330" r="1540" b="27164"/>
          <a:stretch/>
        </p:blipFill>
        <p:spPr>
          <a:xfrm>
            <a:off x="2279651" y="1737546"/>
            <a:ext cx="3751732" cy="1775353"/>
          </a:xfrm>
          <a:prstGeom prst="round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" t="9173" r="1693" b="29328"/>
          <a:stretch/>
        </p:blipFill>
        <p:spPr>
          <a:xfrm>
            <a:off x="6160618" y="1737546"/>
            <a:ext cx="3751733" cy="1775353"/>
          </a:xfrm>
          <a:prstGeom prst="round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" t="22632" r="13065" b="23331"/>
          <a:stretch/>
        </p:blipFill>
        <p:spPr>
          <a:xfrm rot="10800000">
            <a:off x="2276438" y="3978082"/>
            <a:ext cx="3754941" cy="1773112"/>
          </a:xfrm>
          <a:prstGeom prst="round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" t="18249" r="1748" b="20800"/>
          <a:stretch/>
        </p:blipFill>
        <p:spPr>
          <a:xfrm>
            <a:off x="6157411" y="3978082"/>
            <a:ext cx="3754940" cy="1773112"/>
          </a:xfrm>
          <a:prstGeom prst="roundRect">
            <a:avLst/>
          </a:prstGeom>
        </p:spPr>
      </p:pic>
      <p:sp>
        <p:nvSpPr>
          <p:cNvPr id="13319" name="TextBox 19"/>
          <p:cNvSpPr txBox="1">
            <a:spLocks noChangeArrowheads="1"/>
          </p:cNvSpPr>
          <p:nvPr/>
        </p:nvSpPr>
        <p:spPr bwMode="auto">
          <a:xfrm>
            <a:off x="2276475" y="3513138"/>
            <a:ext cx="37544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heather</a:t>
            </a:r>
          </a:p>
        </p:txBody>
      </p:sp>
      <p:sp>
        <p:nvSpPr>
          <p:cNvPr id="13320" name="TextBox 20"/>
          <p:cNvSpPr txBox="1">
            <a:spLocks noChangeArrowheads="1"/>
          </p:cNvSpPr>
          <p:nvPr/>
        </p:nvSpPr>
        <p:spPr bwMode="auto">
          <a:xfrm>
            <a:off x="2276475" y="5753100"/>
            <a:ext cx="37544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honeysuckle</a:t>
            </a:r>
          </a:p>
        </p:txBody>
      </p:sp>
      <p:sp>
        <p:nvSpPr>
          <p:cNvPr id="13321" name="TextBox 23"/>
          <p:cNvSpPr txBox="1">
            <a:spLocks noChangeArrowheads="1"/>
          </p:cNvSpPr>
          <p:nvPr/>
        </p:nvSpPr>
        <p:spPr bwMode="auto">
          <a:xfrm>
            <a:off x="6157914" y="3513138"/>
            <a:ext cx="3754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hollyhock</a:t>
            </a:r>
          </a:p>
        </p:txBody>
      </p:sp>
      <p:sp>
        <p:nvSpPr>
          <p:cNvPr id="13322" name="TextBox 25"/>
          <p:cNvSpPr txBox="1">
            <a:spLocks noChangeArrowheads="1"/>
          </p:cNvSpPr>
          <p:nvPr/>
        </p:nvSpPr>
        <p:spPr bwMode="auto">
          <a:xfrm>
            <a:off x="6157914" y="5753100"/>
            <a:ext cx="3754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iris</a:t>
            </a:r>
          </a:p>
        </p:txBody>
      </p:sp>
      <p:sp>
        <p:nvSpPr>
          <p:cNvPr id="13323" name="TextBox 21"/>
          <p:cNvSpPr txBox="1">
            <a:spLocks noChangeArrowheads="1"/>
          </p:cNvSpPr>
          <p:nvPr/>
        </p:nvSpPr>
        <p:spPr bwMode="auto">
          <a:xfrm>
            <a:off x="2279650" y="6215063"/>
            <a:ext cx="763270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Photos courtesy of Ania Mendrek, Axiraa, jenn2d2, serenithyme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96432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Garden Plants</a:t>
            </a:r>
          </a:p>
        </p:txBody>
      </p:sp>
      <p:sp>
        <p:nvSpPr>
          <p:cNvPr id="14339" name="TextBox 6"/>
          <p:cNvSpPr txBox="1">
            <a:spLocks noChangeArrowheads="1"/>
          </p:cNvSpPr>
          <p:nvPr/>
        </p:nvSpPr>
        <p:spPr bwMode="auto">
          <a:xfrm>
            <a:off x="2276475" y="3513138"/>
            <a:ext cx="37544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lavender</a:t>
            </a:r>
          </a:p>
        </p:txBody>
      </p:sp>
      <p:sp>
        <p:nvSpPr>
          <p:cNvPr id="14340" name="TextBox 7"/>
          <p:cNvSpPr txBox="1">
            <a:spLocks noChangeArrowheads="1"/>
          </p:cNvSpPr>
          <p:nvPr/>
        </p:nvSpPr>
        <p:spPr bwMode="auto">
          <a:xfrm>
            <a:off x="2276475" y="5753100"/>
            <a:ext cx="37544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lupin</a:t>
            </a:r>
          </a:p>
        </p:txBody>
      </p:sp>
      <p:sp>
        <p:nvSpPr>
          <p:cNvPr id="14341" name="TextBox 8"/>
          <p:cNvSpPr txBox="1">
            <a:spLocks noChangeArrowheads="1"/>
          </p:cNvSpPr>
          <p:nvPr/>
        </p:nvSpPr>
        <p:spPr bwMode="auto">
          <a:xfrm>
            <a:off x="6157914" y="3513138"/>
            <a:ext cx="3754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lily</a:t>
            </a:r>
          </a:p>
        </p:txBody>
      </p:sp>
      <p:sp>
        <p:nvSpPr>
          <p:cNvPr id="14342" name="TextBox 9"/>
          <p:cNvSpPr txBox="1">
            <a:spLocks noChangeArrowheads="1"/>
          </p:cNvSpPr>
          <p:nvPr/>
        </p:nvSpPr>
        <p:spPr bwMode="auto">
          <a:xfrm>
            <a:off x="6157914" y="5753100"/>
            <a:ext cx="3754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pansy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" t="24988" r="1751" b="7255"/>
          <a:stretch/>
        </p:blipFill>
        <p:spPr>
          <a:xfrm>
            <a:off x="2279651" y="1737545"/>
            <a:ext cx="3751732" cy="1775352"/>
          </a:xfrm>
          <a:prstGeom prst="round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51" r="3410" b="20968"/>
          <a:stretch/>
        </p:blipFill>
        <p:spPr>
          <a:xfrm>
            <a:off x="6157411" y="1737545"/>
            <a:ext cx="3754940" cy="1775352"/>
          </a:xfrm>
          <a:prstGeom prst="round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03" r="1565" b="19449"/>
          <a:stretch/>
        </p:blipFill>
        <p:spPr>
          <a:xfrm>
            <a:off x="2267004" y="3978083"/>
            <a:ext cx="3764379" cy="1773110"/>
          </a:xfrm>
          <a:prstGeom prst="round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81" b="17612"/>
          <a:stretch/>
        </p:blipFill>
        <p:spPr>
          <a:xfrm>
            <a:off x="6157410" y="3978083"/>
            <a:ext cx="3758148" cy="1773110"/>
          </a:xfrm>
          <a:prstGeom prst="roundRect">
            <a:avLst/>
          </a:prstGeom>
        </p:spPr>
      </p:pic>
      <p:sp>
        <p:nvSpPr>
          <p:cNvPr id="14347" name="TextBox 21"/>
          <p:cNvSpPr txBox="1">
            <a:spLocks noChangeArrowheads="1"/>
          </p:cNvSpPr>
          <p:nvPr/>
        </p:nvSpPr>
        <p:spPr bwMode="auto">
          <a:xfrm>
            <a:off x="2279650" y="6215063"/>
            <a:ext cx="763270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Photos courtesy of Khánh Hmoong, Stanley Zimny (Thank You for 13 Million views), PHOTOPHANATIC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71252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Garden Plants</a:t>
            </a:r>
          </a:p>
        </p:txBody>
      </p:sp>
      <p:sp>
        <p:nvSpPr>
          <p:cNvPr id="15363" name="TextBox 6"/>
          <p:cNvSpPr txBox="1">
            <a:spLocks noChangeArrowheads="1"/>
          </p:cNvSpPr>
          <p:nvPr/>
        </p:nvSpPr>
        <p:spPr bwMode="auto">
          <a:xfrm>
            <a:off x="2276475" y="3513138"/>
            <a:ext cx="37544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poppy</a:t>
            </a:r>
          </a:p>
        </p:txBody>
      </p:sp>
      <p:sp>
        <p:nvSpPr>
          <p:cNvPr id="15364" name="TextBox 7"/>
          <p:cNvSpPr txBox="1">
            <a:spLocks noChangeArrowheads="1"/>
          </p:cNvSpPr>
          <p:nvPr/>
        </p:nvSpPr>
        <p:spPr bwMode="auto">
          <a:xfrm>
            <a:off x="2276475" y="5753100"/>
            <a:ext cx="37544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rhododendron</a:t>
            </a:r>
          </a:p>
        </p:txBody>
      </p:sp>
      <p:sp>
        <p:nvSpPr>
          <p:cNvPr id="15365" name="TextBox 8"/>
          <p:cNvSpPr txBox="1">
            <a:spLocks noChangeArrowheads="1"/>
          </p:cNvSpPr>
          <p:nvPr/>
        </p:nvSpPr>
        <p:spPr bwMode="auto">
          <a:xfrm>
            <a:off x="6157914" y="3513138"/>
            <a:ext cx="3754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primula</a:t>
            </a:r>
          </a:p>
        </p:txBody>
      </p:sp>
      <p:sp>
        <p:nvSpPr>
          <p:cNvPr id="15366" name="TextBox 9"/>
          <p:cNvSpPr txBox="1">
            <a:spLocks noChangeArrowheads="1"/>
          </p:cNvSpPr>
          <p:nvPr/>
        </p:nvSpPr>
        <p:spPr bwMode="auto">
          <a:xfrm>
            <a:off x="6157914" y="5753100"/>
            <a:ext cx="3754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rose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" t="20168" b="10245"/>
          <a:stretch/>
        </p:blipFill>
        <p:spPr>
          <a:xfrm>
            <a:off x="2276442" y="1737545"/>
            <a:ext cx="3819559" cy="1775352"/>
          </a:xfrm>
          <a:prstGeom prst="round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" t="10407" r="1251" b="21905"/>
          <a:stretch/>
        </p:blipFill>
        <p:spPr>
          <a:xfrm>
            <a:off x="6160619" y="1737545"/>
            <a:ext cx="3751732" cy="1775353"/>
          </a:xfrm>
          <a:prstGeom prst="round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9" t="13603" r="2392" b="19575"/>
          <a:stretch/>
        </p:blipFill>
        <p:spPr>
          <a:xfrm>
            <a:off x="2276442" y="3978083"/>
            <a:ext cx="3754941" cy="1775353"/>
          </a:xfrm>
          <a:prstGeom prst="round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" t="11111" r="424" b="18570"/>
          <a:stretch/>
        </p:blipFill>
        <p:spPr>
          <a:xfrm>
            <a:off x="6160618" y="3978083"/>
            <a:ext cx="3751732" cy="1775353"/>
          </a:xfrm>
          <a:prstGeom prst="roundRect">
            <a:avLst/>
          </a:prstGeom>
        </p:spPr>
      </p:pic>
      <p:sp>
        <p:nvSpPr>
          <p:cNvPr id="15371" name="TextBox 21"/>
          <p:cNvSpPr txBox="1">
            <a:spLocks noChangeArrowheads="1"/>
          </p:cNvSpPr>
          <p:nvPr/>
        </p:nvSpPr>
        <p:spPr bwMode="auto">
          <a:xfrm>
            <a:off x="2279650" y="6215063"/>
            <a:ext cx="763270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Photos courtesy of Irene Grassi (sun sand &amp; sea), Gustavo (lu7frb), Big Grey Mare, Swami Stream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249981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Garden Plants</a:t>
            </a:r>
          </a:p>
        </p:txBody>
      </p:sp>
      <p:sp>
        <p:nvSpPr>
          <p:cNvPr id="16387" name="TextBox 6"/>
          <p:cNvSpPr txBox="1">
            <a:spLocks noChangeArrowheads="1"/>
          </p:cNvSpPr>
          <p:nvPr/>
        </p:nvSpPr>
        <p:spPr bwMode="auto">
          <a:xfrm>
            <a:off x="2276475" y="3513138"/>
            <a:ext cx="37544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sunflower</a:t>
            </a:r>
          </a:p>
        </p:txBody>
      </p:sp>
      <p:sp>
        <p:nvSpPr>
          <p:cNvPr id="16388" name="TextBox 7"/>
          <p:cNvSpPr txBox="1">
            <a:spLocks noChangeArrowheads="1"/>
          </p:cNvSpPr>
          <p:nvPr/>
        </p:nvSpPr>
        <p:spPr bwMode="auto">
          <a:xfrm>
            <a:off x="2276475" y="5753100"/>
            <a:ext cx="37544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wallflower</a:t>
            </a:r>
          </a:p>
        </p:txBody>
      </p:sp>
      <p:sp>
        <p:nvSpPr>
          <p:cNvPr id="16389" name="TextBox 8"/>
          <p:cNvSpPr txBox="1">
            <a:spLocks noChangeArrowheads="1"/>
          </p:cNvSpPr>
          <p:nvPr/>
        </p:nvSpPr>
        <p:spPr bwMode="auto">
          <a:xfrm>
            <a:off x="6157914" y="3513138"/>
            <a:ext cx="3754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sweetpea</a:t>
            </a:r>
          </a:p>
        </p:txBody>
      </p:sp>
      <p:sp>
        <p:nvSpPr>
          <p:cNvPr id="16390" name="TextBox 9"/>
          <p:cNvSpPr txBox="1">
            <a:spLocks noChangeArrowheads="1"/>
          </p:cNvSpPr>
          <p:nvPr/>
        </p:nvSpPr>
        <p:spPr bwMode="auto">
          <a:xfrm>
            <a:off x="6157914" y="5753100"/>
            <a:ext cx="3754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wisteria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" t="3220" r="1329" b="32435"/>
          <a:stretch/>
        </p:blipFill>
        <p:spPr>
          <a:xfrm>
            <a:off x="2279651" y="1737545"/>
            <a:ext cx="3751732" cy="1775353"/>
          </a:xfrm>
          <a:prstGeom prst="round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" t="15157" r="5609" b="17958"/>
          <a:stretch/>
        </p:blipFill>
        <p:spPr>
          <a:xfrm>
            <a:off x="6160618" y="1737544"/>
            <a:ext cx="3751733" cy="1775354"/>
          </a:xfrm>
          <a:prstGeom prst="round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" t="30305" r="2486" b="18952"/>
          <a:stretch/>
        </p:blipFill>
        <p:spPr>
          <a:xfrm>
            <a:off x="2267900" y="3978083"/>
            <a:ext cx="3763482" cy="1773111"/>
          </a:xfrm>
          <a:prstGeom prst="round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37" t="4399" r="11812" b="61444"/>
          <a:stretch/>
        </p:blipFill>
        <p:spPr>
          <a:xfrm>
            <a:off x="6154202" y="3978082"/>
            <a:ext cx="3758148" cy="1773110"/>
          </a:xfrm>
          <a:prstGeom prst="roundRect">
            <a:avLst/>
          </a:prstGeom>
        </p:spPr>
      </p:pic>
      <p:sp>
        <p:nvSpPr>
          <p:cNvPr id="16395" name="TextBox 21"/>
          <p:cNvSpPr txBox="1">
            <a:spLocks noChangeArrowheads="1"/>
          </p:cNvSpPr>
          <p:nvPr/>
        </p:nvSpPr>
        <p:spPr bwMode="auto">
          <a:xfrm>
            <a:off x="2279650" y="6215063"/>
            <a:ext cx="763270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Photos courtesy of © Axel Naud, pirate_renee, Karol Franks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22299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6164264" y="3098801"/>
            <a:ext cx="3748087" cy="2994025"/>
          </a:xfrm>
          <a:prstGeom prst="roundRect">
            <a:avLst>
              <a:gd name="adj" fmla="val 12514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2279650" y="1739901"/>
            <a:ext cx="7632700" cy="1222375"/>
          </a:xfrm>
          <a:prstGeom prst="roundRect">
            <a:avLst>
              <a:gd name="adj" fmla="val 21817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412" name="Content Placeholder 6"/>
          <p:cNvSpPr>
            <a:spLocks noGrp="1"/>
          </p:cNvSpPr>
          <p:nvPr>
            <p:ph idx="1"/>
          </p:nvPr>
        </p:nvSpPr>
        <p:spPr>
          <a:xfrm>
            <a:off x="2279650" y="1739901"/>
            <a:ext cx="7632700" cy="1222375"/>
          </a:xfrm>
        </p:spPr>
        <p:txBody>
          <a:bodyPr anchor="ctr">
            <a:normAutofit fontScale="92500" lnSpcReduction="20000"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GB" altLang="en-US" smtClean="0"/>
              <a:t>You can grow lots of fruit and vegetables in the garden too!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GB" altLang="en-US" smtClean="0"/>
              <a:t>Do you recognise either of these plants? </a:t>
            </a:r>
          </a:p>
        </p:txBody>
      </p:sp>
      <p:sp>
        <p:nvSpPr>
          <p:cNvPr id="17413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Garden Plants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92350" y="3098801"/>
            <a:ext cx="3746500" cy="2994025"/>
          </a:xfrm>
          <a:prstGeom prst="roundRect">
            <a:avLst>
              <a:gd name="adj" fmla="val 12514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6" t="17160" r="216" b="35412"/>
          <a:stretch/>
        </p:blipFill>
        <p:spPr>
          <a:xfrm>
            <a:off x="2431375" y="3212725"/>
            <a:ext cx="3468392" cy="2459792"/>
          </a:xfrm>
          <a:prstGeom prst="roundRect">
            <a:avLst>
              <a:gd name="adj" fmla="val 12572"/>
            </a:avLst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8" t="8225" r="6699" b="11188"/>
          <a:stretch/>
        </p:blipFill>
        <p:spPr>
          <a:xfrm>
            <a:off x="6304368" y="3212725"/>
            <a:ext cx="3468392" cy="2459792"/>
          </a:xfrm>
          <a:prstGeom prst="roundRect">
            <a:avLst>
              <a:gd name="adj" fmla="val 12572"/>
            </a:avLst>
          </a:prstGeom>
        </p:spPr>
      </p:pic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432050" y="5672139"/>
            <a:ext cx="3467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courgettes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299200" y="5672139"/>
            <a:ext cx="3468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tomatoes</a:t>
            </a:r>
          </a:p>
        </p:txBody>
      </p:sp>
      <p:sp>
        <p:nvSpPr>
          <p:cNvPr id="17419" name="TextBox 21"/>
          <p:cNvSpPr txBox="1">
            <a:spLocks noChangeArrowheads="1"/>
          </p:cNvSpPr>
          <p:nvPr/>
        </p:nvSpPr>
        <p:spPr bwMode="auto">
          <a:xfrm>
            <a:off x="2279650" y="6215063"/>
            <a:ext cx="763270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Photos courtesy of smoobs and Ajith Kumar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2256797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2279650" y="1739901"/>
            <a:ext cx="7632700" cy="4352925"/>
          </a:xfrm>
          <a:prstGeom prst="roundRect">
            <a:avLst>
              <a:gd name="adj" fmla="val 8335"/>
            </a:avLst>
          </a:prstGeom>
          <a:solidFill>
            <a:srgbClr val="FFD713"/>
          </a:solidFill>
          <a:ln>
            <a:solidFill>
              <a:srgbClr val="FFD7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435" name="Title 4"/>
          <p:cNvSpPr>
            <a:spLocks noGrp="1"/>
          </p:cNvSpPr>
          <p:nvPr>
            <p:ph type="title"/>
          </p:nvPr>
        </p:nvSpPr>
        <p:spPr>
          <a:xfrm>
            <a:off x="1981201" y="485776"/>
            <a:ext cx="8220075" cy="1254125"/>
          </a:xfrm>
        </p:spPr>
        <p:txBody>
          <a:bodyPr/>
          <a:lstStyle/>
          <a:p>
            <a:pPr eaLnBrk="1" hangingPunct="1"/>
            <a:r>
              <a:rPr lang="en-GB" altLang="en-US" smtClean="0"/>
              <a:t>In the Garden</a:t>
            </a:r>
          </a:p>
        </p:txBody>
      </p:sp>
      <p:sp>
        <p:nvSpPr>
          <p:cNvPr id="18436" name="Content Placeholder 6"/>
          <p:cNvSpPr>
            <a:spLocks/>
          </p:cNvSpPr>
          <p:nvPr/>
        </p:nvSpPr>
        <p:spPr bwMode="auto">
          <a:xfrm>
            <a:off x="2279651" y="2935288"/>
            <a:ext cx="4259263" cy="19685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We found lots of wild plants and we took a tally. </a:t>
            </a:r>
          </a:p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How shall we find out which plant was the most common today? </a:t>
            </a:r>
          </a:p>
        </p:txBody>
      </p:sp>
      <p:pic>
        <p:nvPicPr>
          <p:cNvPr id="18437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867">
            <a:off x="5665789" y="2935288"/>
            <a:ext cx="3978275" cy="28114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9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701" y="2935288"/>
            <a:ext cx="3978275" cy="28114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40" name="Content Placeholder 6"/>
          <p:cNvSpPr>
            <a:spLocks noGrp="1"/>
          </p:cNvSpPr>
          <p:nvPr>
            <p:ph idx="1"/>
          </p:nvPr>
        </p:nvSpPr>
        <p:spPr>
          <a:xfrm>
            <a:off x="2279650" y="1739900"/>
            <a:ext cx="7632700" cy="1022350"/>
          </a:xfrm>
        </p:spPr>
        <p:txBody>
          <a:bodyPr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GB" altLang="en-US" smtClean="0"/>
              <a:t>We are going to draw beautiful gardens! </a:t>
            </a:r>
          </a:p>
        </p:txBody>
      </p:sp>
    </p:spTree>
    <p:extLst>
      <p:ext uri="{BB962C8B-B14F-4D97-AF65-F5344CB8AC3E}">
        <p14:creationId xmlns:p14="http://schemas.microsoft.com/office/powerpoint/2010/main" val="281317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476</Words>
  <Application>Microsoft Office PowerPoint</Application>
  <PresentationFormat>Widescreen</PresentationFormat>
  <Paragraphs>65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BPreplay</vt:lpstr>
      <vt:lpstr>Calibri</vt:lpstr>
      <vt:lpstr>Calibri Light</vt:lpstr>
      <vt:lpstr>Sassoon Infant Rg</vt:lpstr>
      <vt:lpstr>Office Theme</vt:lpstr>
      <vt:lpstr>Great Gardens</vt:lpstr>
      <vt:lpstr>Great Gardens</vt:lpstr>
      <vt:lpstr>Great Gardens</vt:lpstr>
      <vt:lpstr>Great Gardens</vt:lpstr>
      <vt:lpstr>Garden Plants: Grass</vt:lpstr>
      <vt:lpstr>Garden Plants</vt:lpstr>
      <vt:lpstr>Garden Plants</vt:lpstr>
      <vt:lpstr>Garden Plants</vt:lpstr>
      <vt:lpstr>Garden Plants</vt:lpstr>
      <vt:lpstr>Garden Plants</vt:lpstr>
      <vt:lpstr>Garden Plants</vt:lpstr>
      <vt:lpstr>In the Garden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Great Gardens</dc:title>
  <dc:creator>N Khan</dc:creator>
  <cp:lastModifiedBy>N Khan</cp:lastModifiedBy>
  <cp:revision>1</cp:revision>
  <dcterms:created xsi:type="dcterms:W3CDTF">2020-10-01T09:01:14Z</dcterms:created>
  <dcterms:modified xsi:type="dcterms:W3CDTF">2020-10-01T09:01:24Z</dcterms:modified>
</cp:coreProperties>
</file>